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426" r:id="rId2"/>
    <p:sldId id="418" r:id="rId3"/>
    <p:sldId id="357" r:id="rId4"/>
    <p:sldId id="358" r:id="rId5"/>
    <p:sldId id="415" r:id="rId6"/>
    <p:sldId id="360" r:id="rId7"/>
    <p:sldId id="416" r:id="rId8"/>
    <p:sldId id="417" r:id="rId9"/>
    <p:sldId id="359" r:id="rId10"/>
    <p:sldId id="428" r:id="rId11"/>
    <p:sldId id="424" r:id="rId12"/>
    <p:sldId id="429" r:id="rId13"/>
    <p:sldId id="431" r:id="rId14"/>
    <p:sldId id="256" r:id="rId15"/>
    <p:sldId id="414" r:id="rId16"/>
    <p:sldId id="262" r:id="rId17"/>
    <p:sldId id="362" r:id="rId18"/>
    <p:sldId id="412" r:id="rId19"/>
    <p:sldId id="419" r:id="rId20"/>
    <p:sldId id="420" r:id="rId21"/>
    <p:sldId id="421" r:id="rId22"/>
    <p:sldId id="422" r:id="rId23"/>
    <p:sldId id="398" r:id="rId24"/>
    <p:sldId id="413" r:id="rId25"/>
    <p:sldId id="427" r:id="rId26"/>
    <p:sldId id="361" r:id="rId27"/>
    <p:sldId id="287" r:id="rId28"/>
    <p:sldId id="288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16F6"/>
    <a:srgbClr val="0B1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FE686-E554-4D07-90B3-401A02F71EA7}" type="datetimeFigureOut">
              <a:rPr lang="fr-FR" smtClean="0"/>
              <a:t>23/06/2021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DE6C5-7DE5-4663-8EE1-065D64703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0590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D747D3-656A-4D2C-A6C3-79E520529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9941F9E-276B-4B31-9870-C156BB806C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8B40A3-E200-4485-82F2-C62608CDA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DE048-52E6-4DCD-9EAC-2269C8DE2178}" type="datetime1">
              <a:rPr lang="fr-FR" smtClean="0"/>
              <a:t>23/06/2021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FA2A82-FB56-4372-875D-698999536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04E4EBE-D6DC-4790-9B17-21364866D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C908-127F-4C9C-B306-D0D8D7908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6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B67AE8-E2FB-4D57-A2CF-EF382A1E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1ED3A19-3E8D-472A-9962-8C090FA467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2CA0E2-75AD-4988-A179-FD2C0247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4D30F-BA20-4DCE-991B-2E5D867C9CE7}" type="datetime1">
              <a:rPr lang="fr-FR" smtClean="0"/>
              <a:t>23/06/2021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B183BD-0046-413C-9D0D-38E89681B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7B48C0F-EB42-415B-9741-970E3BE34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C908-127F-4C9C-B306-D0D8D7908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046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0D2C433-B7EA-4B39-8466-91C1AF6453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2847F7F-F04A-47B7-BA65-66D0744C28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79A667-8420-42DD-99ED-D80F1089D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1BCF16-EBB8-40D8-B60E-6D6D7E3612D8}" type="datetime1">
              <a:rPr lang="fr-FR" smtClean="0"/>
              <a:t>23/06/2021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B641A5D-E35D-4D6D-99AD-B8D07E86B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1C16115-A291-4609-940F-9AF16A0A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C908-127F-4C9C-B306-D0D8D7908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8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A71858-B150-455C-A845-8E477B887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1714EF-A05B-4E03-B2B8-8CA17066DA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8A6E595-0A77-43D9-AE4B-C1AF62DE6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7D458-FA8C-474B-B3FD-5AC0E1B34B8C}" type="datetime1">
              <a:rPr lang="fr-FR" smtClean="0"/>
              <a:t>23/06/2021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3DE192-41E0-4218-9E45-E38F7D39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A9A6FC-366A-4DA9-83B7-48FD17171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C908-127F-4C9C-B306-D0D8D7908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564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A94E98-929E-4341-A874-0164C0BD2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756157D-BE2C-417C-8DD9-72CD588766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805E23-9CF0-472B-9588-3C5C1248D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A08E6-0375-49FA-939E-3BA25CF0C869}" type="datetime1">
              <a:rPr lang="fr-FR" smtClean="0"/>
              <a:t>23/06/2021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AE179A-7BCD-4918-87FE-0CEBBA1C1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A3EFC1-67B3-4E47-B819-50E862F80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C908-127F-4C9C-B306-D0D8D7908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1430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8D0F126-1E78-4F40-8BB5-6A6DCED5A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DF626A-95B0-45A3-8427-5807622B7A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0285561-F611-43F4-986E-3B039ADD13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ABA0E3-9884-4F8F-9D47-3CBFF25B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ADC8B-DA78-45CD-BF57-6FF76664D07B}" type="datetime1">
              <a:rPr lang="fr-FR" smtClean="0"/>
              <a:t>23/06/2021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5CEE5FA-1648-4798-B933-5FAE3F875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542C77A-171B-468F-A904-F8B78208C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C908-127F-4C9C-B306-D0D8D7908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2091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ED83D6-1874-4AF3-B46C-EAED3766B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B17E37-6EAF-4494-845D-24B3F4D8DD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CD35EE5-A306-4CC1-8014-9F06A1E921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7AD25B2-D93D-4FC7-B589-26409F517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1017292-53DF-4295-A826-F09B2D6AC4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7F805D0-BA94-47B1-A85B-76211D29E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264-1461-4D32-853F-F9C21CD987CA}" type="datetime1">
              <a:rPr lang="fr-FR" smtClean="0"/>
              <a:t>23/06/2021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F7D66D3-1E34-4F82-AC83-3CD9CA86F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4F6298-A3CA-41A6-901F-0175A89D4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C908-127F-4C9C-B306-D0D8D7908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6473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215DC5-70B6-4289-A77D-5415A1104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73263C4-0B38-4A79-BB2B-12DE9E495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DD5A3-46D9-4796-9B3E-873CBDB74A3E}" type="datetime1">
              <a:rPr lang="fr-FR" smtClean="0"/>
              <a:t>23/06/2021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6427DA1-A160-46C8-8557-D16353A6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E6765D-5962-4BAA-B09E-3E665925F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C908-127F-4C9C-B306-D0D8D7908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282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35903AB-04BF-4DE1-ADB3-A447BFFFC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82C13-55FA-41E8-8379-744432E72CD8}" type="datetime1">
              <a:rPr lang="fr-FR" smtClean="0"/>
              <a:t>23/06/2021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7BBF572-6CC5-4489-B0F7-AE339DEE6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1651F6E-17C5-478C-B30D-E82C68EB9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C908-127F-4C9C-B306-D0D8D7908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23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30C055-5DE2-4970-AC02-15A4526F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803229-7142-4BB6-AA2D-66491AB8E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CE7F3C5-9A3A-4718-8EC9-8A6399801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4AF3C01-92DB-4E99-B92A-C685B14F4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842E0-E8D7-46CF-BDDF-8A41471C3182}" type="datetime1">
              <a:rPr lang="fr-FR" smtClean="0"/>
              <a:t>23/06/2021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C03866F-F7C2-49A1-9215-CFFD23D09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4899837-49D3-4481-8540-7D6F8B302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C908-127F-4C9C-B306-D0D8D7908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073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7A70C5-965B-4BE3-9136-F4D52964E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172F3B6E-1161-4AF0-9123-D45F74C1F0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2F827B9-3A9E-4B3A-816A-B8D244144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54860D3-2C52-4390-895D-B28D9BF2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A6133-F86A-48D1-8648-9841BD0C0428}" type="datetime1">
              <a:rPr lang="fr-FR" smtClean="0"/>
              <a:t>23/06/2021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D463597-0291-4EBB-8C79-9E0EDDAB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3B5CCE-6471-4E3F-80A2-415DEF70B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C908-127F-4C9C-B306-D0D8D7908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21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5ED39D5-4E4C-4BD9-8F81-9AC0D7295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5AE876F-F5C5-43F8-816B-D00B4274F3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4B5C67-986D-4DDF-8418-77B29BA81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6C791-1A00-4CE8-B9B3-26310A5FF040}" type="datetime1">
              <a:rPr lang="fr-FR" smtClean="0"/>
              <a:t>23/06/2021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95CE148-8FC5-44BB-B550-D4E1D74D7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F980F7-BE76-431E-9698-35C32279F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4C908-127F-4C9C-B306-D0D8D7908B6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554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1195136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E82-1797-40BA-BFBB-16D8E12CFEC8}" type="slidenum">
              <a:rPr lang="en-US" smtClean="0"/>
              <a:t>1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DFFE22-2CEE-4374-B7CD-50AA53930C68}"/>
              </a:ext>
            </a:extLst>
          </p:cNvPr>
          <p:cNvSpPr/>
          <p:nvPr/>
        </p:nvSpPr>
        <p:spPr>
          <a:xfrm>
            <a:off x="0" y="5662863"/>
            <a:ext cx="12192000" cy="1195136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9DB9EF-4781-4452-B5CB-6DEE128CFD2D}"/>
              </a:ext>
            </a:extLst>
          </p:cNvPr>
          <p:cNvSpPr txBox="1"/>
          <p:nvPr/>
        </p:nvSpPr>
        <p:spPr>
          <a:xfrm>
            <a:off x="737936" y="1755880"/>
            <a:ext cx="10940717" cy="2523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all" spc="15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Phénomènes</a:t>
            </a:r>
            <a:r>
              <a:rPr lang="en-US" sz="4400" b="1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cap="all" spc="15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nonlinéaires</a:t>
            </a:r>
            <a:r>
              <a:rPr lang="en-US" sz="4400" b="1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dans les </a:t>
            </a:r>
            <a:r>
              <a:rPr lang="en-US" sz="4400" b="1" cap="all" spc="15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fibres</a:t>
            </a:r>
            <a:r>
              <a:rPr lang="en-US" sz="4400" b="1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cap="all" spc="15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optiques</a:t>
            </a:r>
            <a:endParaRPr lang="en-US" sz="4400" b="1" cap="all" spc="15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16C7226-CC89-447A-89E8-03169A813CEF}"/>
              </a:ext>
            </a:extLst>
          </p:cNvPr>
          <p:cNvSpPr txBox="1"/>
          <p:nvPr/>
        </p:nvSpPr>
        <p:spPr>
          <a:xfrm>
            <a:off x="0" y="4104455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/>
              <a:t>Corentin </a:t>
            </a:r>
            <a:r>
              <a:rPr lang="fr-FR" sz="3600" dirty="0" err="1"/>
              <a:t>Naveau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4070053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-255323"/>
            <a:ext cx="11353800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Liens avec le programme de PC</a:t>
            </a:r>
            <a:endParaRPr lang="en-US" sz="3200" b="1" dirty="0"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E82-1797-40BA-BFBB-16D8E12CFEC8}" type="slidenum">
              <a:rPr lang="en-US" smtClean="0"/>
              <a:t>10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477008E-F01C-454B-A23A-52158B36F4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" y="3187543"/>
            <a:ext cx="12006911" cy="132556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B3A22DFC-8531-45BD-B91A-E7C1B832F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074641"/>
            <a:ext cx="11288195" cy="193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3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-255323"/>
            <a:ext cx="11353800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Principe</a:t>
            </a:r>
            <a:endParaRPr lang="en-US" sz="3200" b="1" dirty="0"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E82-1797-40BA-BFBB-16D8E12CFEC8}" type="slidenum">
              <a:rPr lang="en-US" smtClean="0"/>
              <a:t>11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D5ACCC-4767-49BC-B77B-52672ECC9A33}"/>
                  </a:ext>
                </a:extLst>
              </p:cNvPr>
              <p:cNvSpPr/>
              <p:nvPr/>
            </p:nvSpPr>
            <p:spPr>
              <a:xfrm>
                <a:off x="2322274" y="1834973"/>
                <a:ext cx="7547451" cy="1218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 smtClean="0">
                          <a:latin typeface="Cambria Math" panose="02040503050406030204" pitchFamily="18" charset="0"/>
                        </a:rPr>
                        <m:t>𝒊</m:t>
                      </m:r>
                      <m:f>
                        <m:fPr>
                          <m:ctrlPr>
                            <a:rPr lang="fr-FR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b="1">
                              <a:latin typeface="Cambria Math" panose="02040503050406030204" pitchFamily="18" charset="0"/>
                            </a:rPr>
                            <m:t>𝛛</m:t>
                          </m:r>
                          <m:r>
                            <a:rPr lang="fr-FR" sz="3600" b="1" i="1">
                              <a:latin typeface="Cambria Math" panose="02040503050406030204" pitchFamily="18" charset="0"/>
                            </a:rPr>
                            <m:t>𝜳</m:t>
                          </m:r>
                        </m:num>
                        <m:den>
                          <m:r>
                            <a:rPr lang="fr-FR" sz="3600" b="1">
                              <a:latin typeface="Cambria Math" panose="02040503050406030204" pitchFamily="18" charset="0"/>
                            </a:rPr>
                            <m:t>𝛛</m:t>
                          </m:r>
                          <m:r>
                            <a:rPr lang="fr-FR" sz="36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den>
                      </m:f>
                      <m:r>
                        <a:rPr lang="fr-FR" sz="36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3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600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fr-FR" sz="36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fr-FR" sz="36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f>
                        <m:fPr>
                          <m:ctrlPr>
                            <a:rPr lang="fr-FR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600" b="1">
                                  <a:latin typeface="Cambria Math" panose="02040503050406030204" pitchFamily="18" charset="0"/>
                                </a:rPr>
                                <m:t>𝛛</m:t>
                              </m:r>
                            </m:e>
                            <m:sup>
                              <m:r>
                                <a:rPr lang="fr-FR" sz="36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3600" b="1" i="1">
                              <a:latin typeface="Cambria Math" panose="02040503050406030204" pitchFamily="18" charset="0"/>
                            </a:rPr>
                            <m:t>𝜳</m:t>
                          </m:r>
                        </m:num>
                        <m:den>
                          <m:r>
                            <a:rPr lang="fr-FR" sz="3600" b="1">
                              <a:latin typeface="Cambria Math" panose="02040503050406030204" pitchFamily="18" charset="0"/>
                            </a:rPr>
                            <m:t>𝛛</m:t>
                          </m:r>
                          <m:sSup>
                            <m:sSupPr>
                              <m:ctrlPr>
                                <a:rPr lang="fr-FR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6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p>
                              <m:r>
                                <a:rPr lang="fr-FR" sz="36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fr-FR" sz="3600" b="1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fr-FR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𝜶</m:t>
                          </m:r>
                        </m:num>
                        <m:den>
                          <m:r>
                            <a:rPr lang="fr-FR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fr-FR" sz="3600" b="1" i="1">
                          <a:latin typeface="Cambria Math" panose="02040503050406030204" pitchFamily="18" charset="0"/>
                        </a:rPr>
                        <m:t>𝜳</m:t>
                      </m:r>
                      <m:r>
                        <a:rPr lang="fr-FR" sz="36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3600" b="1" i="1">
                          <a:latin typeface="Cambria Math" panose="02040503050406030204" pitchFamily="18" charset="0"/>
                        </a:rPr>
                        <m:t>𝜸</m:t>
                      </m:r>
                      <m:sSup>
                        <m:sSupPr>
                          <m:ctrlPr>
                            <a:rPr lang="fr-FR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600" b="1" i="1">
                                  <a:latin typeface="Cambria Math" panose="02040503050406030204" pitchFamily="18" charset="0"/>
                                </a:rPr>
                                <m:t>𝜳</m:t>
                              </m:r>
                            </m:e>
                          </m:d>
                        </m:e>
                        <m:sup>
                          <m:r>
                            <a:rPr lang="fr-FR" sz="36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3600" b="1" i="1">
                          <a:latin typeface="Cambria Math" panose="02040503050406030204" pitchFamily="18" charset="0"/>
                        </a:rPr>
                        <m:t>𝜳</m:t>
                      </m:r>
                      <m:r>
                        <a:rPr lang="fr-FR" sz="36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600" b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9D5ACCC-4767-49BC-B77B-52672ECC9A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274" y="1834973"/>
                <a:ext cx="7547451" cy="1218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Ellipse 9">
            <a:extLst>
              <a:ext uri="{FF2B5EF4-FFF2-40B4-BE49-F238E27FC236}">
                <a16:creationId xmlns:a16="http://schemas.microsoft.com/office/drawing/2014/main" id="{3A0BD85B-4A9D-407F-B2D5-10239DB06049}"/>
              </a:ext>
            </a:extLst>
          </p:cNvPr>
          <p:cNvSpPr/>
          <p:nvPr/>
        </p:nvSpPr>
        <p:spPr>
          <a:xfrm>
            <a:off x="3823396" y="1607607"/>
            <a:ext cx="3074709" cy="1889574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FBF9E3C6-1240-49B3-9E0A-B5A8D1C6F481}"/>
              </a:ext>
            </a:extLst>
          </p:cNvPr>
          <p:cNvCxnSpPr>
            <a:cxnSpLocks/>
          </p:cNvCxnSpPr>
          <p:nvPr/>
        </p:nvCxnSpPr>
        <p:spPr>
          <a:xfrm flipH="1">
            <a:off x="3823396" y="3203495"/>
            <a:ext cx="446753" cy="563465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6150F84-963C-4DED-87C6-61BBA26090E5}"/>
              </a:ext>
            </a:extLst>
          </p:cNvPr>
          <p:cNvSpPr/>
          <p:nvPr/>
        </p:nvSpPr>
        <p:spPr>
          <a:xfrm>
            <a:off x="1896978" y="3720536"/>
            <a:ext cx="75091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Terme linéaire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7A20BD10-29F5-4FA3-80F6-5A141E94ED26}"/>
              </a:ext>
            </a:extLst>
          </p:cNvPr>
          <p:cNvSpPr/>
          <p:nvPr/>
        </p:nvSpPr>
        <p:spPr>
          <a:xfrm>
            <a:off x="7196277" y="2002269"/>
            <a:ext cx="1733551" cy="1201226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BE402ECF-FF61-4CD5-BC5B-4AC99558E283}"/>
              </a:ext>
            </a:extLst>
          </p:cNvPr>
          <p:cNvCxnSpPr>
            <a:cxnSpLocks/>
          </p:cNvCxnSpPr>
          <p:nvPr/>
        </p:nvCxnSpPr>
        <p:spPr>
          <a:xfrm>
            <a:off x="8276629" y="3179109"/>
            <a:ext cx="478024" cy="65300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09240157-3C5F-4577-BF14-BD39F6F7B08E}"/>
              </a:ext>
            </a:extLst>
          </p:cNvPr>
          <p:cNvSpPr/>
          <p:nvPr/>
        </p:nvSpPr>
        <p:spPr>
          <a:xfrm>
            <a:off x="8369603" y="3724641"/>
            <a:ext cx="42337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Terme </a:t>
            </a:r>
            <a:r>
              <a:rPr lang="fr-FR" sz="2400" b="1" dirty="0" err="1">
                <a:solidFill>
                  <a:schemeClr val="accent2">
                    <a:lumMod val="75000"/>
                  </a:schemeClr>
                </a:solidFill>
              </a:rPr>
              <a:t>nonlinéaire</a:t>
            </a:r>
            <a:endParaRPr lang="fr-F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765B4C6-CE40-4A74-9FEB-DD24C983E183}"/>
              </a:ext>
            </a:extLst>
          </p:cNvPr>
          <p:cNvSpPr txBox="1"/>
          <p:nvPr/>
        </p:nvSpPr>
        <p:spPr>
          <a:xfrm>
            <a:off x="603583" y="5035596"/>
            <a:ext cx="10984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Schéma d’intégration: utilisation de la méthode des « pas séparés »</a:t>
            </a:r>
          </a:p>
        </p:txBody>
      </p:sp>
    </p:spTree>
    <p:extLst>
      <p:ext uri="{BB962C8B-B14F-4D97-AF65-F5344CB8AC3E}">
        <p14:creationId xmlns:p14="http://schemas.microsoft.com/office/powerpoint/2010/main" val="2546886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-255323"/>
            <a:ext cx="11353800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Activité pédagogique</a:t>
            </a:r>
            <a:endParaRPr lang="en-US" sz="3200" b="1" dirty="0"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E82-1797-40BA-BFBB-16D8E12CFEC8}" type="slidenum">
              <a:rPr lang="en-US" smtClean="0"/>
              <a:t>12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541E190-CB12-4D41-9549-2FA65A591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869125"/>
            <a:ext cx="8648700" cy="593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597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-255323"/>
            <a:ext cx="11353800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Activité pédagogique</a:t>
            </a:r>
            <a:endParaRPr lang="en-US" sz="3200" b="1" dirty="0"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E82-1797-40BA-BFBB-16D8E12CFEC8}" type="slidenum">
              <a:rPr lang="en-US" smtClean="0"/>
              <a:t>13</a:t>
            </a:fld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541E190-CB12-4D41-9549-2FA65A591E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869125"/>
            <a:ext cx="8648700" cy="5934075"/>
          </a:xfrm>
          <a:prstGeom prst="rect">
            <a:avLst/>
          </a:prstGeom>
        </p:spPr>
      </p:pic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26CC7C79-0A60-48B4-B1DB-71444FC1AE7A}"/>
              </a:ext>
            </a:extLst>
          </p:cNvPr>
          <p:cNvSpPr/>
          <p:nvPr/>
        </p:nvSpPr>
        <p:spPr>
          <a:xfrm rot="10800000">
            <a:off x="9006214" y="5073041"/>
            <a:ext cx="1327759" cy="36512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A69A515-E015-4F18-AA03-8D9E61199AB9}"/>
              </a:ext>
            </a:extLst>
          </p:cNvPr>
          <p:cNvSpPr txBox="1"/>
          <p:nvPr/>
        </p:nvSpPr>
        <p:spPr>
          <a:xfrm>
            <a:off x="10210800" y="4838943"/>
            <a:ext cx="1954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solidFill>
                  <a:schemeClr val="accent2"/>
                </a:solidFill>
              </a:rPr>
              <a:t>Soliton optique</a:t>
            </a:r>
          </a:p>
        </p:txBody>
      </p:sp>
    </p:spTree>
    <p:extLst>
      <p:ext uri="{BB962C8B-B14F-4D97-AF65-F5344CB8AC3E}">
        <p14:creationId xmlns:p14="http://schemas.microsoft.com/office/powerpoint/2010/main" val="4160218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B0511D2-26BB-4050-9AC4-EFFED068A797}"/>
              </a:ext>
            </a:extLst>
          </p:cNvPr>
          <p:cNvSpPr txBox="1"/>
          <p:nvPr/>
        </p:nvSpPr>
        <p:spPr>
          <a:xfrm>
            <a:off x="4378000" y="2167391"/>
            <a:ext cx="6933003" cy="2523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all" spc="15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Mesures</a:t>
            </a:r>
            <a:r>
              <a:rPr lang="en-US" sz="4400" b="1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400" b="1" cap="all" spc="15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phénomènes</a:t>
            </a:r>
            <a:r>
              <a:rPr lang="en-US" sz="4400" b="1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cap="all" spc="15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nonlinéaires</a:t>
            </a:r>
            <a:r>
              <a:rPr lang="en-US" sz="4400" b="1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dans les </a:t>
            </a:r>
            <a:r>
              <a:rPr lang="en-US" sz="4400" b="1" cap="all" spc="15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fibres</a:t>
            </a:r>
            <a:r>
              <a:rPr lang="en-US" sz="4400" b="1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cap="all" spc="15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optiques</a:t>
            </a:r>
            <a:endParaRPr lang="en-US" sz="4400" b="1" cap="all" spc="15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EEE0321-04EA-4FA1-83BD-53F0A614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C908-127F-4C9C-B306-D0D8D7908B6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8634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-255323"/>
            <a:ext cx="11353800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Liens avec les programmes de physique de PCSI et PC</a:t>
            </a:r>
            <a:endParaRPr lang="en-US" sz="3200" b="1" dirty="0"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4BC530F-42AF-473F-8EB8-5B5F2B3729C7}"/>
              </a:ext>
            </a:extLst>
          </p:cNvPr>
          <p:cNvSpPr txBox="1"/>
          <p:nvPr/>
        </p:nvSpPr>
        <p:spPr>
          <a:xfrm>
            <a:off x="533400" y="829391"/>
            <a:ext cx="553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Signaux, spectre et analyse de Fourier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932087C-2EAC-4F4B-AC14-DC4BC71A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6262" y="6387367"/>
            <a:ext cx="2743200" cy="365125"/>
          </a:xfrm>
        </p:spPr>
        <p:txBody>
          <a:bodyPr/>
          <a:lstStyle/>
          <a:p>
            <a:fld id="{0C34C908-127F-4C9C-B306-D0D8D7908B68}" type="slidenum">
              <a:rPr lang="fr-FR" smtClean="0"/>
              <a:t>15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6F0C4BA2-4EF2-4828-8939-234A5478B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2" y="1758813"/>
            <a:ext cx="6553200" cy="172402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99D634B-045F-4BAC-8451-F3195198FE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92" y="1307528"/>
            <a:ext cx="6734175" cy="39052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53F01A7-A7F3-43CA-9BEC-C7446ABA8C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17" y="3589174"/>
            <a:ext cx="6686550" cy="70485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1E11E708-4FA5-4D23-8AFC-0A4CD74CE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809" y="4439514"/>
            <a:ext cx="5886450" cy="66675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4136A172-5EB1-42E7-ACED-7A6072AA6F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969" y="5255049"/>
            <a:ext cx="5867400" cy="1609725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D6396DF-99A2-49B2-A055-4EB2EAD6AC0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2046" y="1325564"/>
            <a:ext cx="5197133" cy="134302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7192F5AC-1179-41A1-9480-69D3CD033D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62046" y="2923913"/>
            <a:ext cx="4937269" cy="476250"/>
          </a:xfrm>
          <a:prstGeom prst="rect">
            <a:avLst/>
          </a:prstGeom>
        </p:spPr>
      </p:pic>
      <p:cxnSp>
        <p:nvCxnSpPr>
          <p:cNvPr id="25" name="Connecteur droit 24">
            <a:extLst>
              <a:ext uri="{FF2B5EF4-FFF2-40B4-BE49-F238E27FC236}">
                <a16:creationId xmlns:a16="http://schemas.microsoft.com/office/drawing/2014/main" id="{1CC97BFB-7465-489B-84D4-502B89A4D55A}"/>
              </a:ext>
            </a:extLst>
          </p:cNvPr>
          <p:cNvCxnSpPr/>
          <p:nvPr/>
        </p:nvCxnSpPr>
        <p:spPr>
          <a:xfrm>
            <a:off x="6766267" y="1070240"/>
            <a:ext cx="0" cy="568225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6" name="ZoneTexte 25">
            <a:extLst>
              <a:ext uri="{FF2B5EF4-FFF2-40B4-BE49-F238E27FC236}">
                <a16:creationId xmlns:a16="http://schemas.microsoft.com/office/drawing/2014/main" id="{D07653D6-173B-49EB-9A77-2A94C7CF6C98}"/>
              </a:ext>
            </a:extLst>
          </p:cNvPr>
          <p:cNvSpPr txBox="1"/>
          <p:nvPr/>
        </p:nvSpPr>
        <p:spPr>
          <a:xfrm>
            <a:off x="8380828" y="809626"/>
            <a:ext cx="5536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Optique physique</a:t>
            </a:r>
          </a:p>
        </p:txBody>
      </p:sp>
    </p:spTree>
    <p:extLst>
      <p:ext uri="{BB962C8B-B14F-4D97-AF65-F5344CB8AC3E}">
        <p14:creationId xmlns:p14="http://schemas.microsoft.com/office/powerpoint/2010/main" val="26596748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1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-249608"/>
            <a:ext cx="10515600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L’optique </a:t>
            </a:r>
            <a:r>
              <a:rPr lang="fr-FR" sz="3200" b="1" dirty="0" err="1">
                <a:latin typeface="+mn-lt"/>
              </a:rPr>
              <a:t>nonlinéaire</a:t>
            </a:r>
            <a:r>
              <a:rPr lang="fr-FR" sz="3200" b="1" dirty="0">
                <a:latin typeface="+mn-lt"/>
              </a:rPr>
              <a:t> fibrée</a:t>
            </a:r>
            <a:endParaRPr lang="en-US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5C6A14C-9C75-4A67-B418-42282DB6D5B1}"/>
                  </a:ext>
                </a:extLst>
              </p:cNvPr>
              <p:cNvSpPr/>
              <p:nvPr/>
            </p:nvSpPr>
            <p:spPr>
              <a:xfrm>
                <a:off x="3145026" y="2819955"/>
                <a:ext cx="6224974" cy="121809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3600" b="1" i="1">
                          <a:latin typeface="Cambria Math" panose="02040503050406030204" pitchFamily="18" charset="0"/>
                        </a:rPr>
                        <m:t>𝒊</m:t>
                      </m:r>
                      <m:f>
                        <m:fPr>
                          <m:ctrlPr>
                            <a:rPr lang="fr-FR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3600" b="1">
                              <a:latin typeface="Cambria Math" panose="02040503050406030204" pitchFamily="18" charset="0"/>
                            </a:rPr>
                            <m:t>𝛛</m:t>
                          </m:r>
                          <m:r>
                            <a:rPr lang="fr-FR" sz="3600" b="1" i="1">
                              <a:latin typeface="Cambria Math" panose="02040503050406030204" pitchFamily="18" charset="0"/>
                            </a:rPr>
                            <m:t>𝜳</m:t>
                          </m:r>
                        </m:num>
                        <m:den>
                          <m:r>
                            <a:rPr lang="fr-FR" sz="3600" b="1">
                              <a:latin typeface="Cambria Math" panose="02040503050406030204" pitchFamily="18" charset="0"/>
                            </a:rPr>
                            <m:t>𝛛</m:t>
                          </m:r>
                          <m:r>
                            <a:rPr lang="fr-FR" sz="3600" b="1" i="1">
                              <a:latin typeface="Cambria Math" panose="02040503050406030204" pitchFamily="18" charset="0"/>
                            </a:rPr>
                            <m:t>𝒁</m:t>
                          </m:r>
                        </m:den>
                      </m:f>
                      <m:r>
                        <a:rPr lang="fr-FR" sz="3600" b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36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3600" b="1" i="1">
                                  <a:latin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b>
                              <m:r>
                                <a:rPr lang="fr-FR" sz="36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b>
                          </m:sSub>
                        </m:num>
                        <m:den>
                          <m:r>
                            <a:rPr lang="fr-FR" sz="3600" b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f>
                        <m:fPr>
                          <m:ctrlPr>
                            <a:rPr lang="fr-FR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r-FR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600" b="1">
                                  <a:latin typeface="Cambria Math" panose="02040503050406030204" pitchFamily="18" charset="0"/>
                                </a:rPr>
                                <m:t>𝛛</m:t>
                              </m:r>
                            </m:e>
                            <m:sup>
                              <m:r>
                                <a:rPr lang="fr-FR" sz="36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fr-FR" sz="3600" b="1" i="1">
                              <a:latin typeface="Cambria Math" panose="02040503050406030204" pitchFamily="18" charset="0"/>
                            </a:rPr>
                            <m:t>𝜳</m:t>
                          </m:r>
                        </m:num>
                        <m:den>
                          <m:r>
                            <a:rPr lang="fr-FR" sz="3600" b="1">
                              <a:latin typeface="Cambria Math" panose="02040503050406030204" pitchFamily="18" charset="0"/>
                            </a:rPr>
                            <m:t>𝛛</m:t>
                          </m:r>
                          <m:sSup>
                            <m:sSupPr>
                              <m:ctrlPr>
                                <a:rPr lang="fr-FR" sz="3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3600" b="1" i="1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p>
                              <m:r>
                                <a:rPr lang="fr-FR" sz="3600" b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fr-FR" sz="36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3600" b="1" i="1">
                          <a:latin typeface="Cambria Math" panose="02040503050406030204" pitchFamily="18" charset="0"/>
                        </a:rPr>
                        <m:t>𝜸</m:t>
                      </m:r>
                      <m:sSup>
                        <m:sSupPr>
                          <m:ctrlPr>
                            <a:rPr lang="fr-FR" sz="36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fr-FR" sz="36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r-FR" sz="3600" b="1" i="1">
                                  <a:latin typeface="Cambria Math" panose="02040503050406030204" pitchFamily="18" charset="0"/>
                                </a:rPr>
                                <m:t>𝜳</m:t>
                              </m:r>
                            </m:e>
                          </m:d>
                        </m:e>
                        <m:sup>
                          <m:r>
                            <a:rPr lang="fr-FR" sz="36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fr-FR" sz="3600" b="1" i="1">
                          <a:latin typeface="Cambria Math" panose="02040503050406030204" pitchFamily="18" charset="0"/>
                        </a:rPr>
                        <m:t>𝜳</m:t>
                      </m:r>
                      <m:r>
                        <a:rPr lang="fr-FR" sz="36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3600" b="1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fr-FR" sz="3600" b="1" dirty="0"/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5C6A14C-9C75-4A67-B418-42282DB6D5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5026" y="2819955"/>
                <a:ext cx="6224974" cy="121809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04800" y="1158664"/>
            <a:ext cx="57148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Equation de Schrödinger </a:t>
            </a:r>
            <a:r>
              <a:rPr lang="fr-FR" sz="2400" b="1" dirty="0" err="1"/>
              <a:t>nonlinéaire</a:t>
            </a:r>
            <a:r>
              <a:rPr lang="fr-FR" sz="2400" b="1" dirty="0"/>
              <a:t> (ESNL)</a:t>
            </a:r>
          </a:p>
        </p:txBody>
      </p:sp>
      <p:sp>
        <p:nvSpPr>
          <p:cNvPr id="10" name="Ellipse 9"/>
          <p:cNvSpPr/>
          <p:nvPr/>
        </p:nvSpPr>
        <p:spPr>
          <a:xfrm>
            <a:off x="4667248" y="2627086"/>
            <a:ext cx="1733551" cy="167515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lipse 10"/>
          <p:cNvSpPr/>
          <p:nvPr/>
        </p:nvSpPr>
        <p:spPr>
          <a:xfrm>
            <a:off x="6656931" y="2920983"/>
            <a:ext cx="1733551" cy="1201226"/>
          </a:xfrm>
          <a:prstGeom prst="ellipse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cteur droit avec flèche 12"/>
          <p:cNvCxnSpPr>
            <a:cxnSpLocks/>
          </p:cNvCxnSpPr>
          <p:nvPr/>
        </p:nvCxnSpPr>
        <p:spPr>
          <a:xfrm flipH="1">
            <a:off x="4438649" y="4222974"/>
            <a:ext cx="675352" cy="995528"/>
          </a:xfrm>
          <a:prstGeom prst="straightConnector1">
            <a:avLst/>
          </a:prstGeom>
          <a:ln w="3175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>
            <a:cxnSpLocks/>
          </p:cNvCxnSpPr>
          <p:nvPr/>
        </p:nvCxnSpPr>
        <p:spPr>
          <a:xfrm>
            <a:off x="7737283" y="4097823"/>
            <a:ext cx="478024" cy="653008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377251" y="5230557"/>
            <a:ext cx="4233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Dispersion de vitesse de groupe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37283" y="4861224"/>
            <a:ext cx="42337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Effet Kerr</a:t>
            </a:r>
          </a:p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</a:rPr>
              <a:t>(auto-modulation de phase, mélange à quatre ondes etc...)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E82-1797-40BA-BFBB-16D8E12CFEC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4039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1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1DE78AE3-896E-4B5A-A7A3-7F5AFBADC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982" y="-257781"/>
            <a:ext cx="11353800" cy="1325563"/>
          </a:xfrm>
        </p:spPr>
        <p:txBody>
          <a:bodyPr>
            <a:normAutofit/>
          </a:bodyPr>
          <a:lstStyle/>
          <a:p>
            <a:r>
              <a:rPr lang="fr-FR" sz="2800" b="1" dirty="0">
                <a:latin typeface="+mn-lt"/>
              </a:rPr>
              <a:t>Instabilité de modulation (MI) et récurrences FPUT dans les fibres optiques</a:t>
            </a:r>
            <a:endParaRPr lang="en-US" sz="2800" b="1" dirty="0">
              <a:latin typeface="+mn-l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D6463AD-A20B-40B7-B1A3-E46411F68EEB}"/>
              </a:ext>
            </a:extLst>
          </p:cNvPr>
          <p:cNvSpPr txBox="1"/>
          <p:nvPr/>
        </p:nvSpPr>
        <p:spPr>
          <a:xfrm>
            <a:off x="2032522" y="3010988"/>
            <a:ext cx="360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Domaine temporel</a:t>
            </a:r>
            <a:endParaRPr lang="en-US" sz="2400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9541A0C5-C57D-4157-AF03-34A26EDCE8F5}"/>
              </a:ext>
            </a:extLst>
          </p:cNvPr>
          <p:cNvSpPr txBox="1"/>
          <p:nvPr/>
        </p:nvSpPr>
        <p:spPr>
          <a:xfrm>
            <a:off x="7159093" y="3026340"/>
            <a:ext cx="360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Domaine spectral</a:t>
            </a:r>
            <a:endParaRPr lang="en-US" sz="24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F6410D0A-6F58-4461-96D5-CAE3C86EF1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3504" y="3511541"/>
            <a:ext cx="3977904" cy="298892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1D601C7-670B-4CDA-9F32-62A49C24E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1728" y="3523876"/>
            <a:ext cx="3898055" cy="3040571"/>
          </a:xfrm>
          <a:prstGeom prst="rect">
            <a:avLst/>
          </a:prstGeom>
        </p:spPr>
      </p:pic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CCF1DBB1-7C77-4E49-BA64-158ABB22B7FD}"/>
              </a:ext>
            </a:extLst>
          </p:cNvPr>
          <p:cNvCxnSpPr/>
          <p:nvPr/>
        </p:nvCxnSpPr>
        <p:spPr>
          <a:xfrm>
            <a:off x="8789717" y="4431620"/>
            <a:ext cx="0" cy="50244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405F67B1-2B27-40CB-BEC0-48EA387E0480}"/>
              </a:ext>
            </a:extLst>
          </p:cNvPr>
          <p:cNvSpPr/>
          <p:nvPr/>
        </p:nvSpPr>
        <p:spPr>
          <a:xfrm>
            <a:off x="8789717" y="4498175"/>
            <a:ext cx="615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Gain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379419F-6706-4928-ADCF-7F81353D6B05}"/>
              </a:ext>
            </a:extLst>
          </p:cNvPr>
          <p:cNvSpPr/>
          <p:nvPr/>
        </p:nvSpPr>
        <p:spPr>
          <a:xfrm>
            <a:off x="8789718" y="3736952"/>
            <a:ext cx="889161" cy="4143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9F3CCE18-84FD-411F-9032-165A719DD50D}"/>
              </a:ext>
            </a:extLst>
          </p:cNvPr>
          <p:cNvGrpSpPr/>
          <p:nvPr/>
        </p:nvGrpSpPr>
        <p:grpSpPr>
          <a:xfrm>
            <a:off x="8854677" y="3681605"/>
            <a:ext cx="867577" cy="523221"/>
            <a:chOff x="10187358" y="2616464"/>
            <a:chExt cx="867579" cy="523219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A112D38-6B6F-45BF-91C7-14739A1DDB72}"/>
                </a:ext>
              </a:extLst>
            </p:cNvPr>
            <p:cNvSpPr/>
            <p:nvPr/>
          </p:nvSpPr>
          <p:spPr>
            <a:xfrm>
              <a:off x="10388600" y="2616464"/>
              <a:ext cx="666337" cy="523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/>
                <a:t>Entrée</a:t>
              </a:r>
            </a:p>
            <a:p>
              <a:r>
                <a:rPr lang="fr-FR" sz="1400" dirty="0"/>
                <a:t>Sortie</a:t>
              </a:r>
              <a:endParaRPr lang="en-US" sz="1400" dirty="0"/>
            </a:p>
          </p:txBody>
        </p:sp>
        <p:cxnSp>
          <p:nvCxnSpPr>
            <p:cNvPr id="28" name="Connecteur droit 27">
              <a:extLst>
                <a:ext uri="{FF2B5EF4-FFF2-40B4-BE49-F238E27FC236}">
                  <a16:creationId xmlns:a16="http://schemas.microsoft.com/office/drawing/2014/main" id="{2EC41A8A-513E-4B03-AD37-D2ADC8434890}"/>
                </a:ext>
              </a:extLst>
            </p:cNvPr>
            <p:cNvCxnSpPr/>
            <p:nvPr/>
          </p:nvCxnSpPr>
          <p:spPr>
            <a:xfrm>
              <a:off x="10187358" y="2779434"/>
              <a:ext cx="257175" cy="0"/>
            </a:xfrm>
            <a:prstGeom prst="line">
              <a:avLst/>
            </a:prstGeom>
            <a:ln w="15875">
              <a:solidFill>
                <a:srgbClr val="272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28">
              <a:extLst>
                <a:ext uri="{FF2B5EF4-FFF2-40B4-BE49-F238E27FC236}">
                  <a16:creationId xmlns:a16="http://schemas.microsoft.com/office/drawing/2014/main" id="{A50CC2B2-EB49-4805-9FAC-7A05CDAF59DB}"/>
                </a:ext>
              </a:extLst>
            </p:cNvPr>
            <p:cNvCxnSpPr/>
            <p:nvPr/>
          </p:nvCxnSpPr>
          <p:spPr>
            <a:xfrm>
              <a:off x="10187359" y="2986785"/>
              <a:ext cx="257175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B7CD01BC-C503-4B9A-8E4D-9872955BCA32}"/>
              </a:ext>
            </a:extLst>
          </p:cNvPr>
          <p:cNvSpPr/>
          <p:nvPr/>
        </p:nvSpPr>
        <p:spPr>
          <a:xfrm>
            <a:off x="3676698" y="5542892"/>
            <a:ext cx="889161" cy="4143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e 30">
            <a:extLst>
              <a:ext uri="{FF2B5EF4-FFF2-40B4-BE49-F238E27FC236}">
                <a16:creationId xmlns:a16="http://schemas.microsoft.com/office/drawing/2014/main" id="{E297CD30-1BF1-4BA9-BEDA-573D6B8D0299}"/>
              </a:ext>
            </a:extLst>
          </p:cNvPr>
          <p:cNvGrpSpPr/>
          <p:nvPr/>
        </p:nvGrpSpPr>
        <p:grpSpPr>
          <a:xfrm>
            <a:off x="3741657" y="5487545"/>
            <a:ext cx="867577" cy="523221"/>
            <a:chOff x="10187358" y="2616464"/>
            <a:chExt cx="867579" cy="52321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BD5DB3B-ADB1-495F-B79B-7E752BABE882}"/>
                </a:ext>
              </a:extLst>
            </p:cNvPr>
            <p:cNvSpPr/>
            <p:nvPr/>
          </p:nvSpPr>
          <p:spPr>
            <a:xfrm>
              <a:off x="10388600" y="2616464"/>
              <a:ext cx="666337" cy="5232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1400" dirty="0"/>
                <a:t>Entrée</a:t>
              </a:r>
            </a:p>
            <a:p>
              <a:r>
                <a:rPr lang="fr-FR" sz="1400" dirty="0"/>
                <a:t>Sortie</a:t>
              </a:r>
              <a:endParaRPr lang="en-US" sz="1400" dirty="0"/>
            </a:p>
          </p:txBody>
        </p:sp>
        <p:cxnSp>
          <p:nvCxnSpPr>
            <p:cNvPr id="33" name="Connecteur droit 32">
              <a:extLst>
                <a:ext uri="{FF2B5EF4-FFF2-40B4-BE49-F238E27FC236}">
                  <a16:creationId xmlns:a16="http://schemas.microsoft.com/office/drawing/2014/main" id="{1AA87EE7-EE9E-4D58-9CF2-554C5506A911}"/>
                </a:ext>
              </a:extLst>
            </p:cNvPr>
            <p:cNvCxnSpPr/>
            <p:nvPr/>
          </p:nvCxnSpPr>
          <p:spPr>
            <a:xfrm>
              <a:off x="10187358" y="2779434"/>
              <a:ext cx="257175" cy="0"/>
            </a:xfrm>
            <a:prstGeom prst="line">
              <a:avLst/>
            </a:prstGeom>
            <a:ln w="15875">
              <a:solidFill>
                <a:srgbClr val="2727F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cteur droit 33">
              <a:extLst>
                <a:ext uri="{FF2B5EF4-FFF2-40B4-BE49-F238E27FC236}">
                  <a16:creationId xmlns:a16="http://schemas.microsoft.com/office/drawing/2014/main" id="{7B80AD96-AF03-4438-9A6F-A06194FDB6B7}"/>
                </a:ext>
              </a:extLst>
            </p:cNvPr>
            <p:cNvCxnSpPr/>
            <p:nvPr/>
          </p:nvCxnSpPr>
          <p:spPr>
            <a:xfrm>
              <a:off x="10187359" y="2986785"/>
              <a:ext cx="257175" cy="0"/>
            </a:xfrm>
            <a:prstGeom prst="line">
              <a:avLst/>
            </a:prstGeom>
            <a:ln w="158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" name="Connecteur droit 34">
            <a:extLst>
              <a:ext uri="{FF2B5EF4-FFF2-40B4-BE49-F238E27FC236}">
                <a16:creationId xmlns:a16="http://schemas.microsoft.com/office/drawing/2014/main" id="{C5264CC2-721C-4F69-9F97-A6A544A05FB0}"/>
              </a:ext>
            </a:extLst>
          </p:cNvPr>
          <p:cNvCxnSpPr>
            <a:cxnSpLocks/>
          </p:cNvCxnSpPr>
          <p:nvPr/>
        </p:nvCxnSpPr>
        <p:spPr>
          <a:xfrm>
            <a:off x="8044384" y="4431620"/>
            <a:ext cx="0" cy="16712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CD6908E2-5343-427A-9773-E1A91CFCA88C}"/>
              </a:ext>
            </a:extLst>
          </p:cNvPr>
          <p:cNvCxnSpPr>
            <a:cxnSpLocks/>
          </p:cNvCxnSpPr>
          <p:nvPr/>
        </p:nvCxnSpPr>
        <p:spPr>
          <a:xfrm>
            <a:off x="8677797" y="4429584"/>
            <a:ext cx="0" cy="16712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:a16="http://schemas.microsoft.com/office/drawing/2014/main" id="{89CBA4B1-292D-45AF-9691-5B0086BBAD81}"/>
              </a:ext>
            </a:extLst>
          </p:cNvPr>
          <p:cNvCxnSpPr>
            <a:cxnSpLocks/>
          </p:cNvCxnSpPr>
          <p:nvPr/>
        </p:nvCxnSpPr>
        <p:spPr>
          <a:xfrm>
            <a:off x="8677797" y="4974200"/>
            <a:ext cx="0" cy="1126676"/>
          </a:xfrm>
          <a:prstGeom prst="line">
            <a:avLst/>
          </a:prstGeom>
          <a:ln w="25400">
            <a:solidFill>
              <a:srgbClr val="2727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>
            <a:extLst>
              <a:ext uri="{FF2B5EF4-FFF2-40B4-BE49-F238E27FC236}">
                <a16:creationId xmlns:a16="http://schemas.microsoft.com/office/drawing/2014/main" id="{CFCCAC34-0244-4A55-AF20-A912AAC65A11}"/>
              </a:ext>
            </a:extLst>
          </p:cNvPr>
          <p:cNvCxnSpPr>
            <a:cxnSpLocks/>
          </p:cNvCxnSpPr>
          <p:nvPr/>
        </p:nvCxnSpPr>
        <p:spPr>
          <a:xfrm>
            <a:off x="8044384" y="4974200"/>
            <a:ext cx="0" cy="1126676"/>
          </a:xfrm>
          <a:prstGeom prst="line">
            <a:avLst/>
          </a:prstGeom>
          <a:ln w="25400">
            <a:solidFill>
              <a:srgbClr val="2727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>
            <a:extLst>
              <a:ext uri="{FF2B5EF4-FFF2-40B4-BE49-F238E27FC236}">
                <a16:creationId xmlns:a16="http://schemas.microsoft.com/office/drawing/2014/main" id="{90064F85-DB7E-4CBA-87D2-452CA25BED32}"/>
              </a:ext>
            </a:extLst>
          </p:cNvPr>
          <p:cNvCxnSpPr>
            <a:cxnSpLocks/>
          </p:cNvCxnSpPr>
          <p:nvPr/>
        </p:nvCxnSpPr>
        <p:spPr>
          <a:xfrm>
            <a:off x="8358709" y="3676842"/>
            <a:ext cx="0" cy="2428795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>
            <a:extLst>
              <a:ext uri="{FF2B5EF4-FFF2-40B4-BE49-F238E27FC236}">
                <a16:creationId xmlns:a16="http://schemas.microsoft.com/office/drawing/2014/main" id="{A96BE8C1-3D3F-48E4-B799-5A52761D28DD}"/>
              </a:ext>
            </a:extLst>
          </p:cNvPr>
          <p:cNvCxnSpPr>
            <a:cxnSpLocks/>
          </p:cNvCxnSpPr>
          <p:nvPr/>
        </p:nvCxnSpPr>
        <p:spPr>
          <a:xfrm>
            <a:off x="8358709" y="3676842"/>
            <a:ext cx="0" cy="2429388"/>
          </a:xfrm>
          <a:prstGeom prst="line">
            <a:avLst/>
          </a:prstGeom>
          <a:ln w="25400">
            <a:solidFill>
              <a:srgbClr val="2727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>
            <a:extLst>
              <a:ext uri="{FF2B5EF4-FFF2-40B4-BE49-F238E27FC236}">
                <a16:creationId xmlns:a16="http://schemas.microsoft.com/office/drawing/2014/main" id="{3C4D3DFA-71A1-405F-88BE-549057848EB3}"/>
              </a:ext>
            </a:extLst>
          </p:cNvPr>
          <p:cNvSpPr txBox="1"/>
          <p:nvPr/>
        </p:nvSpPr>
        <p:spPr>
          <a:xfrm>
            <a:off x="304800" y="111455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Définition</a:t>
            </a:r>
            <a:endParaRPr lang="en-US" sz="2800" b="1" dirty="0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68B1CF10-9578-4B2B-B088-66D57B41BF07}"/>
              </a:ext>
            </a:extLst>
          </p:cNvPr>
          <p:cNvSpPr txBox="1"/>
          <p:nvPr/>
        </p:nvSpPr>
        <p:spPr>
          <a:xfrm>
            <a:off x="304800" y="1759615"/>
            <a:ext cx="1008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Dans son étape linéaire, l’instabilité de modulation consiste en l’amplification d’une perturbation au détriment d’une onde de pompe</a:t>
            </a:r>
            <a:endParaRPr lang="en-US" sz="24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F7673F8-5A26-47E4-B125-250D173D2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C908-127F-4C9C-B306-D0D8D7908B68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0474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-255323"/>
            <a:ext cx="11353800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MI et récurrences FPUT dans les fibres optiques</a:t>
            </a:r>
            <a:endParaRPr lang="en-US" sz="3200" b="1" dirty="0"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9403795" y="6132787"/>
            <a:ext cx="2743200" cy="365125"/>
          </a:xfrm>
        </p:spPr>
        <p:txBody>
          <a:bodyPr/>
          <a:lstStyle/>
          <a:p>
            <a:fld id="{84F16E82-1797-40BA-BFBB-16D8E12CFEC8}" type="slidenum">
              <a:rPr lang="en-US" smtClean="0"/>
              <a:t>18</a:t>
            </a:fld>
            <a:endParaRPr lang="en-US"/>
          </a:p>
        </p:txBody>
      </p:sp>
      <p:pic>
        <p:nvPicPr>
          <p:cNvPr id="30" name="Image 2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1" r="45908" b="46179"/>
          <a:stretch/>
        </p:blipFill>
        <p:spPr>
          <a:xfrm>
            <a:off x="2670966" y="1179249"/>
            <a:ext cx="6739735" cy="262122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1" y="956232"/>
            <a:ext cx="2338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/>
              <a:t>Simulation ESNL: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14600" y="1562101"/>
            <a:ext cx="542925" cy="1819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3228975" y="3505201"/>
            <a:ext cx="704851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4165600" y="3419476"/>
            <a:ext cx="704851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648200" y="3505201"/>
            <a:ext cx="704851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4972049" y="3549651"/>
            <a:ext cx="704851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5499100" y="3571876"/>
            <a:ext cx="704851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7905749" y="3404663"/>
            <a:ext cx="704851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305800" y="3113220"/>
            <a:ext cx="704851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8519315" y="2890839"/>
            <a:ext cx="704851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8919365" y="2618313"/>
            <a:ext cx="704851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8905875" y="2463537"/>
            <a:ext cx="704851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282657" y="1141344"/>
            <a:ext cx="704851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ZoneTexte 42"/>
          <p:cNvSpPr txBox="1"/>
          <p:nvPr/>
        </p:nvSpPr>
        <p:spPr>
          <a:xfrm rot="291143">
            <a:off x="4440634" y="3545704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Fréquence</a:t>
            </a:r>
            <a:endParaRPr lang="en-US" dirty="0"/>
          </a:p>
        </p:txBody>
      </p:sp>
      <p:sp>
        <p:nvSpPr>
          <p:cNvPr id="44" name="ZoneTexte 43"/>
          <p:cNvSpPr txBox="1"/>
          <p:nvPr/>
        </p:nvSpPr>
        <p:spPr>
          <a:xfrm rot="19378826">
            <a:off x="7942261" y="265987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Distance</a:t>
            </a:r>
            <a:endParaRPr lang="en-US" dirty="0"/>
          </a:p>
        </p:txBody>
      </p:sp>
      <p:sp>
        <p:nvSpPr>
          <p:cNvPr id="45" name="ZoneTexte 44"/>
          <p:cNvSpPr txBox="1"/>
          <p:nvPr/>
        </p:nvSpPr>
        <p:spPr>
          <a:xfrm rot="16200000">
            <a:off x="1825110" y="200608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Puissance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549" y="3884352"/>
            <a:ext cx="7486651" cy="2305051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2168008" y="4482837"/>
            <a:ext cx="704851" cy="935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9791700" y="3998795"/>
            <a:ext cx="704851" cy="935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8006916" y="5736225"/>
            <a:ext cx="704851" cy="935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8575301" y="5450949"/>
            <a:ext cx="704851" cy="935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9926662" y="4990376"/>
            <a:ext cx="704851" cy="935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9172516" y="4910499"/>
            <a:ext cx="704851" cy="935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9404825" y="4784552"/>
            <a:ext cx="704851" cy="935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425644" y="3800477"/>
            <a:ext cx="542925" cy="18192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ZoneTexte 46"/>
          <p:cNvSpPr txBox="1"/>
          <p:nvPr/>
        </p:nvSpPr>
        <p:spPr>
          <a:xfrm rot="291143">
            <a:off x="4633747" y="5824192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Temps</a:t>
            </a:r>
            <a:endParaRPr lang="en-US" dirty="0"/>
          </a:p>
        </p:txBody>
      </p:sp>
      <p:sp>
        <p:nvSpPr>
          <p:cNvPr id="48" name="ZoneTexte 47"/>
          <p:cNvSpPr txBox="1"/>
          <p:nvPr/>
        </p:nvSpPr>
        <p:spPr>
          <a:xfrm rot="19378826">
            <a:off x="8224041" y="4986339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Distance</a:t>
            </a:r>
            <a:endParaRPr lang="en-US" dirty="0"/>
          </a:p>
        </p:txBody>
      </p:sp>
      <p:sp>
        <p:nvSpPr>
          <p:cNvPr id="49" name="ZoneTexte 48"/>
          <p:cNvSpPr txBox="1"/>
          <p:nvPr/>
        </p:nvSpPr>
        <p:spPr>
          <a:xfrm rot="16200000">
            <a:off x="1736154" y="4196835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Puissance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 rot="19426827">
            <a:off x="691123" y="2183020"/>
            <a:ext cx="1480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Domaine fréquentiel</a:t>
            </a:r>
          </a:p>
        </p:txBody>
      </p:sp>
      <p:sp>
        <p:nvSpPr>
          <p:cNvPr id="51" name="Rectangle 50"/>
          <p:cNvSpPr/>
          <p:nvPr/>
        </p:nvSpPr>
        <p:spPr>
          <a:xfrm rot="19426827">
            <a:off x="691123" y="4461388"/>
            <a:ext cx="14802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Domaine temporel</a:t>
            </a:r>
          </a:p>
        </p:txBody>
      </p:sp>
    </p:spTree>
    <p:extLst>
      <p:ext uri="{BB962C8B-B14F-4D97-AF65-F5344CB8AC3E}">
        <p14:creationId xmlns:p14="http://schemas.microsoft.com/office/powerpoint/2010/main" val="556957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-255323"/>
            <a:ext cx="11353800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Intérêt</a:t>
            </a:r>
            <a:endParaRPr lang="en-US" sz="3200" b="1" dirty="0">
              <a:latin typeface="+mn-lt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32223D6-3972-44D7-AF1E-9AD3C0535BF3}"/>
              </a:ext>
            </a:extLst>
          </p:cNvPr>
          <p:cNvSpPr txBox="1"/>
          <p:nvPr/>
        </p:nvSpPr>
        <p:spPr>
          <a:xfrm>
            <a:off x="190500" y="1325564"/>
            <a:ext cx="112395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2800" dirty="0"/>
              <a:t>Génération de peigne de fréquence, utiles en spectroscopie et métrologie notamment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Formation de vagues scélérates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Rôle dans certaines phénomènes chaotiques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DDBA861-BD60-46BA-BD05-873610A16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6109" y="2108593"/>
            <a:ext cx="3676820" cy="2919424"/>
          </a:xfrm>
          <a:prstGeom prst="rect">
            <a:avLst/>
          </a:prstGeom>
        </p:spPr>
      </p:pic>
      <p:sp>
        <p:nvSpPr>
          <p:cNvPr id="52" name="ZoneTexte 51">
            <a:extLst>
              <a:ext uri="{FF2B5EF4-FFF2-40B4-BE49-F238E27FC236}">
                <a16:creationId xmlns:a16="http://schemas.microsoft.com/office/drawing/2014/main" id="{4B9260D4-E84F-473E-9236-3006B2BF6A95}"/>
              </a:ext>
            </a:extLst>
          </p:cNvPr>
          <p:cNvSpPr txBox="1"/>
          <p:nvPr/>
        </p:nvSpPr>
        <p:spPr>
          <a:xfrm>
            <a:off x="7102929" y="3105834"/>
            <a:ext cx="39134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FR" sz="18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-Roman"/>
              </a:rPr>
              <a:t>V. R. </a:t>
            </a:r>
            <a:r>
              <a:rPr lang="fr-FR" sz="18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Times-Roman"/>
              </a:rPr>
              <a:t>Supradeepa</a:t>
            </a:r>
            <a:r>
              <a:rPr lang="fr-FR" sz="18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-Roman"/>
              </a:rPr>
              <a:t> and A. M. Weiner, </a:t>
            </a:r>
            <a:r>
              <a:rPr lang="fr-FR" sz="18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Times-Roman"/>
              </a:rPr>
              <a:t>Opt</a:t>
            </a:r>
            <a:r>
              <a:rPr lang="fr-FR" sz="18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-Roman"/>
              </a:rPr>
              <a:t>. </a:t>
            </a:r>
            <a:r>
              <a:rPr lang="fr-FR" sz="1800" b="0" i="0" u="none" strike="noStrike" baseline="0" dirty="0" err="1">
                <a:solidFill>
                  <a:schemeClr val="accent2">
                    <a:lumMod val="75000"/>
                  </a:schemeClr>
                </a:solidFill>
                <a:latin typeface="Times-Roman"/>
              </a:rPr>
              <a:t>Lett</a:t>
            </a:r>
            <a:r>
              <a:rPr lang="fr-FR" sz="18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-Roman"/>
              </a:rPr>
              <a:t>. </a:t>
            </a:r>
            <a:r>
              <a:rPr lang="fr-FR" sz="1800" b="1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-Bold"/>
              </a:rPr>
              <a:t>37</a:t>
            </a:r>
            <a:r>
              <a:rPr lang="fr-FR" sz="18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Times-Roman"/>
              </a:rPr>
              <a:t>(15), 3066–3068 (2012).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B0511D2-26BB-4050-9AC4-EFFED068A797}"/>
              </a:ext>
            </a:extLst>
          </p:cNvPr>
          <p:cNvSpPr txBox="1"/>
          <p:nvPr/>
        </p:nvSpPr>
        <p:spPr>
          <a:xfrm>
            <a:off x="4378000" y="2167391"/>
            <a:ext cx="6933003" cy="2523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all" spc="15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Parcours</a:t>
            </a:r>
            <a:r>
              <a:rPr lang="en-US" sz="4400" b="1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cap="all" spc="15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scientifique</a:t>
            </a:r>
            <a:r>
              <a:rPr lang="en-US" sz="4400" b="1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US" sz="4400" b="1" cap="all" spc="15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professionnel</a:t>
            </a:r>
            <a:r>
              <a:rPr lang="en-US" sz="4400" b="1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EEE0321-04EA-4FA1-83BD-53F0A6143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C908-127F-4C9C-B306-D0D8D7908B6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29181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-255323"/>
            <a:ext cx="11353800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Le montage expérimental</a:t>
            </a:r>
            <a:endParaRPr lang="en-US" sz="3200" b="1" dirty="0">
              <a:latin typeface="+mn-lt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267821F-5434-4DF5-A73A-4C477BB0F2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09" y="1598612"/>
            <a:ext cx="11725441" cy="421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83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-255323"/>
            <a:ext cx="11353800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Le montage expérimental</a:t>
            </a:r>
            <a:endParaRPr lang="en-US" sz="3200" b="1" dirty="0">
              <a:latin typeface="+mn-lt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3F611C-96A7-4B1B-8B6B-F9DF930C2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94" y="1064950"/>
            <a:ext cx="11923012" cy="54501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4678BD-D9F2-44C6-AA7D-AD053112588E}"/>
              </a:ext>
            </a:extLst>
          </p:cNvPr>
          <p:cNvSpPr/>
          <p:nvPr/>
        </p:nvSpPr>
        <p:spPr>
          <a:xfrm>
            <a:off x="304800" y="1325564"/>
            <a:ext cx="674914" cy="552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64209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-255323"/>
            <a:ext cx="11353800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Résultats</a:t>
            </a:r>
            <a:endParaRPr lang="en-US" sz="3200" b="1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4678BD-D9F2-44C6-AA7D-AD053112588E}"/>
              </a:ext>
            </a:extLst>
          </p:cNvPr>
          <p:cNvSpPr/>
          <p:nvPr/>
        </p:nvSpPr>
        <p:spPr>
          <a:xfrm>
            <a:off x="1362636" y="3084158"/>
            <a:ext cx="674914" cy="5522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9F4A577-68FA-48BC-98A3-9544A3BEA1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324" y="1683809"/>
            <a:ext cx="5219978" cy="4994603"/>
          </a:xfrm>
          <a:prstGeom prst="rect">
            <a:avLst/>
          </a:prstGeom>
        </p:spPr>
      </p:pic>
      <p:grpSp>
        <p:nvGrpSpPr>
          <p:cNvPr id="8" name="Groupe 7">
            <a:extLst>
              <a:ext uri="{FF2B5EF4-FFF2-40B4-BE49-F238E27FC236}">
                <a16:creationId xmlns:a16="http://schemas.microsoft.com/office/drawing/2014/main" id="{A0C9B986-D475-4BBC-8D8E-7054EDD94B0C}"/>
              </a:ext>
            </a:extLst>
          </p:cNvPr>
          <p:cNvGrpSpPr/>
          <p:nvPr/>
        </p:nvGrpSpPr>
        <p:grpSpPr>
          <a:xfrm>
            <a:off x="1057834" y="2824850"/>
            <a:ext cx="2094558" cy="1208300"/>
            <a:chOff x="8726727" y="1648945"/>
            <a:chExt cx="2197397" cy="1248062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E6BFEDA3-1B0F-48A3-A7CA-74420FA7E763}"/>
                </a:ext>
              </a:extLst>
            </p:cNvPr>
            <p:cNvGrpSpPr/>
            <p:nvPr/>
          </p:nvGrpSpPr>
          <p:grpSpPr>
            <a:xfrm>
              <a:off x="8726727" y="1983940"/>
              <a:ext cx="1932922" cy="913067"/>
              <a:chOff x="495051" y="2123912"/>
              <a:chExt cx="1551033" cy="626760"/>
            </a:xfrm>
          </p:grpSpPr>
          <p:cxnSp>
            <p:nvCxnSpPr>
              <p:cNvPr id="13" name="Connecteur droit avec flèche 12">
                <a:extLst>
                  <a:ext uri="{FF2B5EF4-FFF2-40B4-BE49-F238E27FC236}">
                    <a16:creationId xmlns:a16="http://schemas.microsoft.com/office/drawing/2014/main" id="{A7107BC9-54B4-4FAC-91D0-937A7A158B46}"/>
                  </a:ext>
                </a:extLst>
              </p:cNvPr>
              <p:cNvCxnSpPr/>
              <p:nvPr/>
            </p:nvCxnSpPr>
            <p:spPr>
              <a:xfrm>
                <a:off x="651850" y="2741618"/>
                <a:ext cx="1394234" cy="9054"/>
              </a:xfrm>
              <a:prstGeom prst="straightConnector1">
                <a:avLst/>
              </a:prstGeom>
              <a:ln w="31750">
                <a:solidFill>
                  <a:schemeClr val="tx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>
                <a:extLst>
                  <a:ext uri="{FF2B5EF4-FFF2-40B4-BE49-F238E27FC236}">
                    <a16:creationId xmlns:a16="http://schemas.microsoft.com/office/drawing/2014/main" id="{A70E8289-9DC1-47CE-8FCC-E383D88839F2}"/>
                  </a:ext>
                </a:extLst>
              </p:cNvPr>
              <p:cNvCxnSpPr/>
              <p:nvPr/>
            </p:nvCxnSpPr>
            <p:spPr>
              <a:xfrm rot="180000">
                <a:off x="1638677" y="2480625"/>
                <a:ext cx="7544" cy="253497"/>
              </a:xfrm>
              <a:prstGeom prst="line">
                <a:avLst/>
              </a:prstGeom>
              <a:ln w="444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>
                <a:extLst>
                  <a:ext uri="{FF2B5EF4-FFF2-40B4-BE49-F238E27FC236}">
                    <a16:creationId xmlns:a16="http://schemas.microsoft.com/office/drawing/2014/main" id="{C097DA18-170D-4FEA-AED3-D8E6A559774D}"/>
                  </a:ext>
                </a:extLst>
              </p:cNvPr>
              <p:cNvCxnSpPr/>
              <p:nvPr/>
            </p:nvCxnSpPr>
            <p:spPr>
              <a:xfrm rot="180000">
                <a:off x="888751" y="2480624"/>
                <a:ext cx="7544" cy="253497"/>
              </a:xfrm>
              <a:prstGeom prst="line">
                <a:avLst/>
              </a:prstGeom>
              <a:ln w="444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ZoneTexte 15">
                <a:extLst>
                  <a:ext uri="{FF2B5EF4-FFF2-40B4-BE49-F238E27FC236}">
                    <a16:creationId xmlns:a16="http://schemas.microsoft.com/office/drawing/2014/main" id="{C10A86C8-C9CB-49EE-8255-6DBEA9A87BC3}"/>
                  </a:ext>
                </a:extLst>
              </p:cNvPr>
              <p:cNvSpPr txBox="1"/>
              <p:nvPr/>
            </p:nvSpPr>
            <p:spPr>
              <a:xfrm>
                <a:off x="495051" y="2123912"/>
                <a:ext cx="986828" cy="1760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sz="1600" baseline="-25000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7" name="Connecteur droit 16">
                <a:extLst>
                  <a:ext uri="{FF2B5EF4-FFF2-40B4-BE49-F238E27FC236}">
                    <a16:creationId xmlns:a16="http://schemas.microsoft.com/office/drawing/2014/main" id="{A7653411-1426-429C-B26C-7914B845D3E8}"/>
                  </a:ext>
                </a:extLst>
              </p:cNvPr>
              <p:cNvCxnSpPr/>
              <p:nvPr/>
            </p:nvCxnSpPr>
            <p:spPr>
              <a:xfrm rot="60000">
                <a:off x="1257085" y="2219297"/>
                <a:ext cx="7534" cy="513265"/>
              </a:xfrm>
              <a:prstGeom prst="line">
                <a:avLst/>
              </a:prstGeom>
              <a:ln w="44450">
                <a:solidFill>
                  <a:srgbClr val="3116F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AE64EA74-7FF3-42D4-963E-AC2E8E3B61FF}"/>
                </a:ext>
              </a:extLst>
            </p:cNvPr>
            <p:cNvSpPr txBox="1"/>
            <p:nvPr/>
          </p:nvSpPr>
          <p:spPr>
            <a:xfrm>
              <a:off x="9727934" y="2069143"/>
              <a:ext cx="1196190" cy="476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/>
                <a:t>signal</a:t>
              </a:r>
              <a:endParaRPr lang="en-US" sz="2400" b="1" baseline="-25000" dirty="0"/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7E01DC63-935C-4BA2-BA84-90D8B2F06E6E}"/>
                </a:ext>
              </a:extLst>
            </p:cNvPr>
            <p:cNvSpPr txBox="1"/>
            <p:nvPr/>
          </p:nvSpPr>
          <p:spPr>
            <a:xfrm>
              <a:off x="9155310" y="1648945"/>
              <a:ext cx="1227370" cy="476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/>
                <a:t>pompe</a:t>
              </a:r>
              <a:endParaRPr lang="en-US" sz="2400" b="1" baseline="-25000" dirty="0"/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FE4C4823-D3F7-46E2-84D2-E9C34C286FEE}"/>
                </a:ext>
              </a:extLst>
            </p:cNvPr>
            <p:cNvSpPr txBox="1"/>
            <p:nvPr/>
          </p:nvSpPr>
          <p:spPr>
            <a:xfrm>
              <a:off x="8761818" y="2048392"/>
              <a:ext cx="890176" cy="476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b="1" dirty="0" err="1"/>
                <a:t>idler</a:t>
              </a:r>
              <a:endParaRPr lang="en-US" sz="2400" b="1" baseline="-25000" dirty="0"/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id="{8277BD54-F11D-4726-A2BD-F9A981D26B62}"/>
              </a:ext>
            </a:extLst>
          </p:cNvPr>
          <p:cNvSpPr txBox="1"/>
          <p:nvPr/>
        </p:nvSpPr>
        <p:spPr>
          <a:xfrm>
            <a:off x="226679" y="1000630"/>
            <a:ext cx="7926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Observation de quasiment deux récurrences FPUT</a:t>
            </a:r>
          </a:p>
        </p:txBody>
      </p:sp>
    </p:spTree>
    <p:extLst>
      <p:ext uri="{BB962C8B-B14F-4D97-AF65-F5344CB8AC3E}">
        <p14:creationId xmlns:p14="http://schemas.microsoft.com/office/powerpoint/2010/main" val="3699333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-255323"/>
            <a:ext cx="11353800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Résultats</a:t>
            </a:r>
            <a:endParaRPr lang="en-US" sz="3200" b="1" dirty="0"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E82-1797-40BA-BFBB-16D8E12CFEC8}" type="slidenum">
              <a:rPr lang="en-US" smtClean="0"/>
              <a:t>23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4A5D9E5-B338-4C2C-AB84-AE2597CC8C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405" y="1015472"/>
            <a:ext cx="12700660" cy="50802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86A89472-C7DD-4168-A9FA-7AAFA7B2E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563" y="3692128"/>
            <a:ext cx="3702459" cy="316587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7807AE3-AAA9-4B17-A416-AA3752608776}"/>
              </a:ext>
            </a:extLst>
          </p:cNvPr>
          <p:cNvSpPr/>
          <p:nvPr/>
        </p:nvSpPr>
        <p:spPr>
          <a:xfrm>
            <a:off x="9326880" y="1070240"/>
            <a:ext cx="6161649" cy="2621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1456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B0511D2-26BB-4050-9AC4-EFFED068A797}"/>
              </a:ext>
            </a:extLst>
          </p:cNvPr>
          <p:cNvSpPr txBox="1"/>
          <p:nvPr/>
        </p:nvSpPr>
        <p:spPr>
          <a:xfrm>
            <a:off x="4378000" y="2167391"/>
            <a:ext cx="7283732" cy="2523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FD04456-1B05-4AF7-92E7-3A3C6BDF5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C908-127F-4C9C-B306-D0D8D7908B68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429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-255323"/>
            <a:ext cx="11353800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Travaux de postdoctorat</a:t>
            </a:r>
            <a:endParaRPr lang="en-US" sz="3200" b="1" dirty="0">
              <a:latin typeface="+mn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E82-1797-40BA-BFBB-16D8E12CFEC8}" type="slidenum">
              <a:rPr lang="en-US" smtClean="0"/>
              <a:t>25</a:t>
            </a:fld>
            <a:endParaRPr lang="en-US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41C345C-A96C-4638-8F21-2A3A6B3F29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635" y="2408945"/>
            <a:ext cx="8276130" cy="412996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D09B3EC6-FD09-43ED-BE99-C8B3E0B67EAF}"/>
              </a:ext>
            </a:extLst>
          </p:cNvPr>
          <p:cNvSpPr txBox="1"/>
          <p:nvPr/>
        </p:nvSpPr>
        <p:spPr>
          <a:xfrm>
            <a:off x="182880" y="1216372"/>
            <a:ext cx="10622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Création d’une source laser accordable et de très faible largeur spectrale</a:t>
            </a:r>
          </a:p>
        </p:txBody>
      </p:sp>
    </p:spTree>
    <p:extLst>
      <p:ext uri="{BB962C8B-B14F-4D97-AF65-F5344CB8AC3E}">
        <p14:creationId xmlns:p14="http://schemas.microsoft.com/office/powerpoint/2010/main" val="9251572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1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oneTexte 6"/>
          <p:cNvSpPr txBox="1"/>
          <p:nvPr/>
        </p:nvSpPr>
        <p:spPr>
          <a:xfrm>
            <a:off x="240148" y="1096961"/>
            <a:ext cx="10963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Résultat : </a:t>
            </a:r>
            <a:r>
              <a:rPr lang="fr-FR" sz="2400" dirty="0"/>
              <a:t>Retour à l’état initial</a:t>
            </a:r>
          </a:p>
          <a:p>
            <a:endParaRPr lang="fr-FR" sz="2400" b="1" dirty="0"/>
          </a:p>
          <a:p>
            <a:endParaRPr lang="en-US" sz="24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61" y="2175178"/>
            <a:ext cx="2170300" cy="393036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77708" y="1828089"/>
            <a:ext cx="2099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Modes de vibrations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00761" y="1828089"/>
            <a:ext cx="21481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Evolution temporelle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882" y="2197423"/>
            <a:ext cx="4041597" cy="405498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 rot="16200000">
            <a:off x="5253994" y="4118752"/>
            <a:ext cx="88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Energie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510400" y="6218409"/>
            <a:ext cx="7865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Temps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-1294163" y="6496952"/>
            <a:ext cx="88045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M. Porter </a:t>
            </a:r>
            <a:r>
              <a:rPr lang="en-US" sz="1600" b="1" i="1" dirty="0">
                <a:solidFill>
                  <a:schemeClr val="accent2">
                    <a:lumMod val="75000"/>
                  </a:schemeClr>
                </a:solidFill>
              </a:rPr>
              <a:t>et al.</a:t>
            </a:r>
            <a:r>
              <a:rPr lang="en-US" sz="1600" b="1" dirty="0">
                <a:solidFill>
                  <a:schemeClr val="accent2">
                    <a:lumMod val="75000"/>
                  </a:schemeClr>
                </a:solidFill>
              </a:rPr>
              <a:t>, American Scientist, Vol. 97, no. 3, pp. 214-219 (2009).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/>
          <a:p>
            <a:fld id="{84F16E82-1797-40BA-BFBB-16D8E12CFEC8}" type="slidenum">
              <a:rPr lang="en-US" smtClean="0"/>
              <a:t>26</a:t>
            </a:fld>
            <a:endParaRPr lang="en-US"/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1DE78AE3-896E-4B5A-A7A3-7F5AFBADC4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255323"/>
            <a:ext cx="11353800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Les récurrences de Fermi-Pasta-</a:t>
            </a:r>
            <a:r>
              <a:rPr lang="fr-FR" sz="3200" b="1" dirty="0" err="1">
                <a:latin typeface="+mn-lt"/>
              </a:rPr>
              <a:t>Ulam</a:t>
            </a:r>
            <a:r>
              <a:rPr lang="fr-FR" sz="3200" b="1" dirty="0">
                <a:latin typeface="+mn-lt"/>
              </a:rPr>
              <a:t>-</a:t>
            </a:r>
            <a:r>
              <a:rPr lang="fr-FR" sz="3200" b="1" dirty="0" err="1">
                <a:latin typeface="+mn-lt"/>
              </a:rPr>
              <a:t>Tsingou</a:t>
            </a:r>
            <a:r>
              <a:rPr lang="fr-FR" sz="3200" b="1" dirty="0">
                <a:latin typeface="+mn-lt"/>
              </a:rPr>
              <a:t> (FPUT)</a:t>
            </a:r>
            <a:endParaRPr lang="en-US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9608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E82-1797-40BA-BFBB-16D8E12CFEC8}" type="slidenum">
              <a:rPr lang="en-US" smtClean="0"/>
              <a:t>27</a:t>
            </a:fld>
            <a:endParaRPr lang="en-US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977" y="2060448"/>
            <a:ext cx="2662067" cy="219290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 rot="5400000">
            <a:off x="3305171" y="2992772"/>
            <a:ext cx="1729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Puissance (W)</a:t>
            </a:r>
            <a:endParaRPr lang="en-GB" sz="1600" dirty="0"/>
          </a:p>
        </p:txBody>
      </p:sp>
      <p:sp>
        <p:nvSpPr>
          <p:cNvPr id="4" name="ZoneTexte 3"/>
          <p:cNvSpPr txBox="1"/>
          <p:nvPr/>
        </p:nvSpPr>
        <p:spPr>
          <a:xfrm>
            <a:off x="304801" y="942884"/>
            <a:ext cx="531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Simulations numériques</a:t>
            </a:r>
            <a:endParaRPr lang="en-US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04800" y="1551561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Intensité + phase des composantes spectrales</a:t>
            </a:r>
            <a:endParaRPr lang="en-US" dirty="0"/>
          </a:p>
        </p:txBody>
      </p:sp>
      <p:sp>
        <p:nvSpPr>
          <p:cNvPr id="18" name="Flèche droite 17"/>
          <p:cNvSpPr/>
          <p:nvPr/>
        </p:nvSpPr>
        <p:spPr>
          <a:xfrm>
            <a:off x="4772548" y="1598767"/>
            <a:ext cx="1142477" cy="3156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5915024" y="1551561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Champ complexe dans le domaine temporel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5068670" y="1334474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b="1" dirty="0">
                <a:solidFill>
                  <a:schemeClr val="tx1">
                    <a:lumMod val="75000"/>
                  </a:schemeClr>
                </a:solidFill>
              </a:rPr>
              <a:t>TF</a:t>
            </a:r>
            <a:r>
              <a:rPr lang="fr-FR" altLang="en-US" b="1" baseline="30000" dirty="0">
                <a:solidFill>
                  <a:schemeClr val="tx1">
                    <a:lumMod val="75000"/>
                  </a:schemeClr>
                </a:solidFill>
              </a:rPr>
              <a:t>-1</a:t>
            </a:r>
            <a:endParaRPr lang="en-US" b="1" dirty="0"/>
          </a:p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76325" y="2390775"/>
            <a:ext cx="457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920736" y="4026655"/>
            <a:ext cx="1384441" cy="383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ZoneTexte 23"/>
          <p:cNvSpPr txBox="1"/>
          <p:nvPr/>
        </p:nvSpPr>
        <p:spPr>
          <a:xfrm>
            <a:off x="1920735" y="3993162"/>
            <a:ext cx="1729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Distance (km)</a:t>
            </a:r>
            <a:endParaRPr lang="en-GB" sz="1600" dirty="0"/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459370" y="2409747"/>
            <a:ext cx="1729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Temps (</a:t>
            </a:r>
            <a:r>
              <a:rPr lang="fr-FR" sz="1600" dirty="0" err="1"/>
              <a:t>ps</a:t>
            </a:r>
            <a:r>
              <a:rPr lang="fr-FR" sz="1600" dirty="0"/>
              <a:t>)</a:t>
            </a:r>
            <a:endParaRPr lang="en-GB" sz="16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54198"/>
            <a:ext cx="2706760" cy="20082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34175" y="3914776"/>
            <a:ext cx="1790700" cy="303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84991" y="2255880"/>
            <a:ext cx="600076" cy="1277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ZoneTexte 25"/>
          <p:cNvSpPr txBox="1"/>
          <p:nvPr/>
        </p:nvSpPr>
        <p:spPr>
          <a:xfrm>
            <a:off x="6881389" y="3893566"/>
            <a:ext cx="1729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Fréquence (</a:t>
            </a:r>
            <a:r>
              <a:rPr lang="fr-FR" sz="1600" dirty="0" err="1"/>
              <a:t>THz</a:t>
            </a:r>
            <a:r>
              <a:rPr lang="fr-FR" sz="1600" dirty="0"/>
              <a:t>)</a:t>
            </a:r>
            <a:endParaRPr lang="en-GB" sz="1600" dirty="0"/>
          </a:p>
        </p:txBody>
      </p:sp>
      <p:sp>
        <p:nvSpPr>
          <p:cNvPr id="27" name="ZoneTexte 26"/>
          <p:cNvSpPr txBox="1"/>
          <p:nvPr/>
        </p:nvSpPr>
        <p:spPr>
          <a:xfrm rot="16200000">
            <a:off x="5219695" y="2858076"/>
            <a:ext cx="1729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Puissance (dBm)</a:t>
            </a:r>
            <a:endParaRPr lang="en-GB" sz="16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7531895" y="2181225"/>
            <a:ext cx="214312" cy="1550195"/>
          </a:xfrm>
          <a:prstGeom prst="roundRect">
            <a:avLst/>
          </a:prstGeom>
          <a:noFill/>
          <a:ln w="254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463" y="4869313"/>
            <a:ext cx="2834859" cy="1876815"/>
          </a:xfrm>
          <a:prstGeom prst="rect">
            <a:avLst/>
          </a:prstGeom>
        </p:spPr>
      </p:pic>
      <p:cxnSp>
        <p:nvCxnSpPr>
          <p:cNvPr id="10" name="Connecteur droit avec flèche 9"/>
          <p:cNvCxnSpPr>
            <a:stCxn id="7" idx="2"/>
          </p:cNvCxnSpPr>
          <p:nvPr/>
        </p:nvCxnSpPr>
        <p:spPr>
          <a:xfrm flipH="1">
            <a:off x="4169778" y="3731420"/>
            <a:ext cx="3469273" cy="1137893"/>
          </a:xfrm>
          <a:prstGeom prst="straightConnector1">
            <a:avLst/>
          </a:pr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1853979" y="4546147"/>
            <a:ext cx="1793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b="1" dirty="0">
                <a:solidFill>
                  <a:schemeClr val="tx1">
                    <a:lumMod val="75000"/>
                  </a:schemeClr>
                </a:solidFill>
              </a:rPr>
              <a:t>TF</a:t>
            </a:r>
            <a:r>
              <a:rPr lang="fr-FR" altLang="en-US" b="1" baseline="30000" dirty="0">
                <a:solidFill>
                  <a:schemeClr val="tx1">
                    <a:lumMod val="75000"/>
                  </a:schemeClr>
                </a:solidFill>
              </a:rPr>
              <a:t>-1 </a:t>
            </a:r>
            <a:r>
              <a:rPr lang="fr-FR" altLang="en-US" b="1" dirty="0">
                <a:solidFill>
                  <a:schemeClr val="tx1">
                    <a:lumMod val="75000"/>
                  </a:schemeClr>
                </a:solidFill>
              </a:rPr>
              <a:t>avec 3 ondes</a:t>
            </a:r>
            <a:endParaRPr lang="en-US" b="1" dirty="0"/>
          </a:p>
          <a:p>
            <a:endParaRPr lang="en-US" dirty="0"/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1B500806-C029-462C-A2EE-441D36E38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255323"/>
            <a:ext cx="11353800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Reconstruction via le domaine fréquentiel</a:t>
            </a:r>
            <a:endParaRPr lang="en-US" sz="3200" b="1" dirty="0">
              <a:latin typeface="+mn-lt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4D204CCE-4663-428F-8A8E-F47625FEB5D6}"/>
              </a:ext>
            </a:extLst>
          </p:cNvPr>
          <p:cNvSpPr txBox="1"/>
          <p:nvPr/>
        </p:nvSpPr>
        <p:spPr>
          <a:xfrm rot="5400000">
            <a:off x="3394779" y="5638443"/>
            <a:ext cx="1729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Puissance (W)</a:t>
            </a:r>
            <a:endParaRPr lang="en-GB" sz="16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805EF2-F96F-4576-A3CF-F9CD6FF92CA6}"/>
              </a:ext>
            </a:extLst>
          </p:cNvPr>
          <p:cNvSpPr/>
          <p:nvPr/>
        </p:nvSpPr>
        <p:spPr>
          <a:xfrm>
            <a:off x="143465" y="5019812"/>
            <a:ext cx="1447307" cy="961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F889978C-72EB-49B6-87B5-0909DF98965E}"/>
              </a:ext>
            </a:extLst>
          </p:cNvPr>
          <p:cNvSpPr txBox="1"/>
          <p:nvPr/>
        </p:nvSpPr>
        <p:spPr>
          <a:xfrm rot="16200000">
            <a:off x="591782" y="5102387"/>
            <a:ext cx="1729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Temps (</a:t>
            </a:r>
            <a:r>
              <a:rPr lang="fr-FR" sz="1600" dirty="0" err="1"/>
              <a:t>ps</a:t>
            </a:r>
            <a:r>
              <a:rPr lang="fr-FR" sz="1600" dirty="0"/>
              <a:t>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4666874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09625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E82-1797-40BA-BFBB-16D8E12CFEC8}" type="slidenum">
              <a:rPr lang="en-US" smtClean="0"/>
              <a:t>28</a:t>
            </a:fld>
            <a:endParaRPr lang="en-US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977" y="2060448"/>
            <a:ext cx="2662067" cy="2192907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 rot="5400000">
            <a:off x="3305171" y="2992772"/>
            <a:ext cx="1729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Puissance (W)</a:t>
            </a:r>
            <a:endParaRPr lang="en-GB" sz="1600" dirty="0"/>
          </a:p>
        </p:txBody>
      </p:sp>
      <p:sp>
        <p:nvSpPr>
          <p:cNvPr id="4" name="ZoneTexte 3"/>
          <p:cNvSpPr txBox="1"/>
          <p:nvPr/>
        </p:nvSpPr>
        <p:spPr>
          <a:xfrm>
            <a:off x="304801" y="942884"/>
            <a:ext cx="5314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Simulations numériques</a:t>
            </a:r>
            <a:endParaRPr lang="en-US" sz="2400" b="1" dirty="0"/>
          </a:p>
        </p:txBody>
      </p:sp>
      <p:sp>
        <p:nvSpPr>
          <p:cNvPr id="9" name="ZoneTexte 8"/>
          <p:cNvSpPr txBox="1"/>
          <p:nvPr/>
        </p:nvSpPr>
        <p:spPr>
          <a:xfrm>
            <a:off x="304800" y="1551561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Intensité + phase des composantes spectrales</a:t>
            </a:r>
            <a:endParaRPr lang="en-US" dirty="0"/>
          </a:p>
        </p:txBody>
      </p:sp>
      <p:sp>
        <p:nvSpPr>
          <p:cNvPr id="18" name="Flèche droite 17"/>
          <p:cNvSpPr/>
          <p:nvPr/>
        </p:nvSpPr>
        <p:spPr>
          <a:xfrm>
            <a:off x="4772548" y="1598767"/>
            <a:ext cx="1142477" cy="3156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ZoneTexte 18"/>
          <p:cNvSpPr txBox="1"/>
          <p:nvPr/>
        </p:nvSpPr>
        <p:spPr>
          <a:xfrm>
            <a:off x="5915024" y="1551561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Champ complexe dans le domaine temporel</a:t>
            </a:r>
            <a:endParaRPr lang="en-US" dirty="0"/>
          </a:p>
        </p:txBody>
      </p:sp>
      <p:sp>
        <p:nvSpPr>
          <p:cNvPr id="21" name="ZoneTexte 20"/>
          <p:cNvSpPr txBox="1"/>
          <p:nvPr/>
        </p:nvSpPr>
        <p:spPr>
          <a:xfrm>
            <a:off x="5068670" y="1334474"/>
            <a:ext cx="529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b="1" dirty="0">
                <a:solidFill>
                  <a:schemeClr val="tx1">
                    <a:lumMod val="75000"/>
                  </a:schemeClr>
                </a:solidFill>
              </a:rPr>
              <a:t>TF</a:t>
            </a:r>
            <a:r>
              <a:rPr lang="fr-FR" altLang="en-US" b="1" baseline="30000" dirty="0">
                <a:solidFill>
                  <a:schemeClr val="tx1">
                    <a:lumMod val="75000"/>
                  </a:schemeClr>
                </a:solidFill>
              </a:rPr>
              <a:t>-1</a:t>
            </a:r>
            <a:endParaRPr lang="en-US" b="1" dirty="0"/>
          </a:p>
          <a:p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76325" y="2390775"/>
            <a:ext cx="4572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920736" y="4026655"/>
            <a:ext cx="1384441" cy="3834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ZoneTexte 23"/>
          <p:cNvSpPr txBox="1"/>
          <p:nvPr/>
        </p:nvSpPr>
        <p:spPr>
          <a:xfrm>
            <a:off x="1920735" y="3993162"/>
            <a:ext cx="1729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Distance (km)</a:t>
            </a:r>
            <a:endParaRPr lang="en-GB" sz="1600" dirty="0"/>
          </a:p>
        </p:txBody>
      </p:sp>
      <p:sp>
        <p:nvSpPr>
          <p:cNvPr id="25" name="ZoneTexte 24"/>
          <p:cNvSpPr txBox="1"/>
          <p:nvPr/>
        </p:nvSpPr>
        <p:spPr>
          <a:xfrm rot="16200000">
            <a:off x="459370" y="2393875"/>
            <a:ext cx="1729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Temps (</a:t>
            </a:r>
            <a:r>
              <a:rPr lang="fr-FR" sz="1600" dirty="0" err="1"/>
              <a:t>ps</a:t>
            </a:r>
            <a:r>
              <a:rPr lang="fr-FR" sz="1600" dirty="0"/>
              <a:t>)</a:t>
            </a:r>
            <a:endParaRPr lang="en-GB" sz="16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54198"/>
            <a:ext cx="2706760" cy="20082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34175" y="3914776"/>
            <a:ext cx="1790700" cy="3035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84991" y="2255880"/>
            <a:ext cx="600076" cy="12778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ZoneTexte 25"/>
          <p:cNvSpPr txBox="1"/>
          <p:nvPr/>
        </p:nvSpPr>
        <p:spPr>
          <a:xfrm>
            <a:off x="6881389" y="3893566"/>
            <a:ext cx="1729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Fréquence (</a:t>
            </a:r>
            <a:r>
              <a:rPr lang="fr-FR" sz="1600" dirty="0" err="1"/>
              <a:t>THz</a:t>
            </a:r>
            <a:r>
              <a:rPr lang="fr-FR" sz="1600" dirty="0"/>
              <a:t>)</a:t>
            </a:r>
            <a:endParaRPr lang="en-GB" sz="1600" dirty="0"/>
          </a:p>
        </p:txBody>
      </p:sp>
      <p:sp>
        <p:nvSpPr>
          <p:cNvPr id="27" name="ZoneTexte 26"/>
          <p:cNvSpPr txBox="1"/>
          <p:nvPr/>
        </p:nvSpPr>
        <p:spPr>
          <a:xfrm rot="16200000">
            <a:off x="5219695" y="2858076"/>
            <a:ext cx="1729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Puissance (dBm)</a:t>
            </a:r>
            <a:endParaRPr lang="en-GB" sz="1600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7451726" y="2181225"/>
            <a:ext cx="377823" cy="1550195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Imag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463" y="4869313"/>
            <a:ext cx="2834859" cy="1876815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1853979" y="4546147"/>
            <a:ext cx="1793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b="1" dirty="0">
                <a:solidFill>
                  <a:schemeClr val="tx1">
                    <a:lumMod val="75000"/>
                  </a:schemeClr>
                </a:solidFill>
              </a:rPr>
              <a:t>TF</a:t>
            </a:r>
            <a:r>
              <a:rPr lang="fr-FR" altLang="en-US" b="1" baseline="30000" dirty="0">
                <a:solidFill>
                  <a:schemeClr val="tx1">
                    <a:lumMod val="75000"/>
                  </a:schemeClr>
                </a:solidFill>
              </a:rPr>
              <a:t>-1 </a:t>
            </a:r>
            <a:r>
              <a:rPr lang="fr-FR" altLang="en-US" b="1" dirty="0">
                <a:solidFill>
                  <a:schemeClr val="tx1">
                    <a:lumMod val="75000"/>
                  </a:schemeClr>
                </a:solidFill>
              </a:rPr>
              <a:t>avec 3 ondes</a:t>
            </a:r>
            <a:endParaRPr lang="en-US" b="1" dirty="0"/>
          </a:p>
          <a:p>
            <a:endParaRPr lang="en-US" dirty="0"/>
          </a:p>
        </p:txBody>
      </p:sp>
      <p:pic>
        <p:nvPicPr>
          <p:cNvPr id="28" name="Imag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8093" y="4853091"/>
            <a:ext cx="2591815" cy="1909256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6670717" y="4516171"/>
            <a:ext cx="17935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altLang="en-US" b="1" dirty="0">
                <a:solidFill>
                  <a:schemeClr val="tx1">
                    <a:lumMod val="75000"/>
                  </a:schemeClr>
                </a:solidFill>
              </a:rPr>
              <a:t>TF</a:t>
            </a:r>
            <a:r>
              <a:rPr lang="fr-FR" altLang="en-US" b="1" baseline="30000" dirty="0">
                <a:solidFill>
                  <a:schemeClr val="tx1">
                    <a:lumMod val="75000"/>
                  </a:schemeClr>
                </a:solidFill>
              </a:rPr>
              <a:t>-1 </a:t>
            </a:r>
            <a:r>
              <a:rPr lang="fr-FR" altLang="en-US" b="1" dirty="0">
                <a:solidFill>
                  <a:schemeClr val="tx1">
                    <a:lumMod val="75000"/>
                  </a:schemeClr>
                </a:solidFill>
              </a:rPr>
              <a:t>avec 5 ondes</a:t>
            </a:r>
            <a:endParaRPr lang="en-US" b="1" dirty="0"/>
          </a:p>
          <a:p>
            <a:endParaRPr lang="en-US" dirty="0"/>
          </a:p>
        </p:txBody>
      </p:sp>
      <p:sp>
        <p:nvSpPr>
          <p:cNvPr id="30" name="ZoneTexte 29"/>
          <p:cNvSpPr txBox="1"/>
          <p:nvPr/>
        </p:nvSpPr>
        <p:spPr>
          <a:xfrm rot="5400000">
            <a:off x="3394779" y="5638443"/>
            <a:ext cx="1729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Puissance (W)</a:t>
            </a:r>
            <a:endParaRPr lang="en-GB" sz="1600" dirty="0"/>
          </a:p>
        </p:txBody>
      </p:sp>
      <p:sp>
        <p:nvSpPr>
          <p:cNvPr id="8" name="Rectangle 7"/>
          <p:cNvSpPr/>
          <p:nvPr/>
        </p:nvSpPr>
        <p:spPr>
          <a:xfrm>
            <a:off x="1920733" y="6545581"/>
            <a:ext cx="1447307" cy="31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143465" y="5019812"/>
            <a:ext cx="1447307" cy="961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6842357" y="6537961"/>
            <a:ext cx="1447307" cy="3124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065089" y="5012192"/>
            <a:ext cx="1447307" cy="961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ZoneTexte 38"/>
          <p:cNvSpPr txBox="1"/>
          <p:nvPr/>
        </p:nvSpPr>
        <p:spPr>
          <a:xfrm>
            <a:off x="2053147" y="6485774"/>
            <a:ext cx="1729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Distance (km)</a:t>
            </a:r>
            <a:endParaRPr lang="en-GB" sz="1600" dirty="0"/>
          </a:p>
        </p:txBody>
      </p:sp>
      <p:sp>
        <p:nvSpPr>
          <p:cNvPr id="40" name="ZoneTexte 39"/>
          <p:cNvSpPr txBox="1"/>
          <p:nvPr/>
        </p:nvSpPr>
        <p:spPr>
          <a:xfrm rot="16200000">
            <a:off x="591782" y="5102387"/>
            <a:ext cx="1729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Temps (</a:t>
            </a:r>
            <a:r>
              <a:rPr lang="fr-FR" sz="1600" dirty="0" err="1"/>
              <a:t>ps</a:t>
            </a:r>
            <a:r>
              <a:rPr lang="fr-FR" sz="1600" dirty="0"/>
              <a:t>)</a:t>
            </a:r>
            <a:endParaRPr lang="en-GB" sz="1600" dirty="0"/>
          </a:p>
        </p:txBody>
      </p:sp>
      <p:sp>
        <p:nvSpPr>
          <p:cNvPr id="41" name="ZoneTexte 40"/>
          <p:cNvSpPr txBox="1"/>
          <p:nvPr/>
        </p:nvSpPr>
        <p:spPr>
          <a:xfrm>
            <a:off x="6891057" y="6503050"/>
            <a:ext cx="1729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Distance (km)</a:t>
            </a:r>
            <a:endParaRPr lang="en-GB" sz="1600" dirty="0"/>
          </a:p>
        </p:txBody>
      </p:sp>
      <p:sp>
        <p:nvSpPr>
          <p:cNvPr id="42" name="ZoneTexte 41"/>
          <p:cNvSpPr txBox="1"/>
          <p:nvPr/>
        </p:nvSpPr>
        <p:spPr>
          <a:xfrm rot="16200000">
            <a:off x="5429691" y="5119661"/>
            <a:ext cx="1729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Temps (</a:t>
            </a:r>
            <a:r>
              <a:rPr lang="fr-FR" sz="1600" dirty="0" err="1"/>
              <a:t>ps</a:t>
            </a:r>
            <a:r>
              <a:rPr lang="fr-FR" sz="1600" dirty="0"/>
              <a:t>)</a:t>
            </a:r>
            <a:endParaRPr lang="en-GB" sz="1600" dirty="0"/>
          </a:p>
        </p:txBody>
      </p:sp>
      <p:cxnSp>
        <p:nvCxnSpPr>
          <p:cNvPr id="43" name="Connecteur droit avec flèche 42"/>
          <p:cNvCxnSpPr/>
          <p:nvPr/>
        </p:nvCxnSpPr>
        <p:spPr>
          <a:xfrm>
            <a:off x="7807519" y="3716064"/>
            <a:ext cx="169243" cy="83008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itre 1">
            <a:extLst>
              <a:ext uri="{FF2B5EF4-FFF2-40B4-BE49-F238E27FC236}">
                <a16:creationId xmlns:a16="http://schemas.microsoft.com/office/drawing/2014/main" id="{324932EF-0C7E-47D1-BC16-D70263F13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255323"/>
            <a:ext cx="11353800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Reconstruction via le domaine fréquentiel</a:t>
            </a:r>
            <a:endParaRPr lang="en-US" sz="3200" b="1" dirty="0">
              <a:latin typeface="+mn-lt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16C91F9-887F-4975-B507-48DB97243E6B}"/>
              </a:ext>
            </a:extLst>
          </p:cNvPr>
          <p:cNvSpPr txBox="1"/>
          <p:nvPr/>
        </p:nvSpPr>
        <p:spPr>
          <a:xfrm rot="5400000">
            <a:off x="8106961" y="5667908"/>
            <a:ext cx="1729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Puissance (W)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4253033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1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E82-1797-40BA-BFBB-16D8E12CFEC8}" type="slidenum">
              <a:rPr lang="en-US" smtClean="0"/>
              <a:t>3</a:t>
            </a:fld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7419A6E0-15F1-431E-835D-E9A83F4B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255323"/>
            <a:ext cx="11353800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Formations et parcours professionnel</a:t>
            </a:r>
            <a:endParaRPr lang="en-US" sz="3200" b="1" dirty="0">
              <a:latin typeface="+mn-lt"/>
            </a:endParaRP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7EB39FBC-0461-49CE-86E3-345C774FC410}"/>
              </a:ext>
            </a:extLst>
          </p:cNvPr>
          <p:cNvGrpSpPr/>
          <p:nvPr/>
        </p:nvGrpSpPr>
        <p:grpSpPr>
          <a:xfrm>
            <a:off x="163282" y="946963"/>
            <a:ext cx="11636836" cy="6124754"/>
            <a:chOff x="194094" y="182875"/>
            <a:chExt cx="11636836" cy="6124754"/>
          </a:xfrm>
        </p:grpSpPr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D0EF46A9-1F11-49E5-92A0-4B2CAE1A4E56}"/>
                </a:ext>
              </a:extLst>
            </p:cNvPr>
            <p:cNvSpPr txBox="1"/>
            <p:nvPr/>
          </p:nvSpPr>
          <p:spPr>
            <a:xfrm>
              <a:off x="194094" y="182875"/>
              <a:ext cx="11636836" cy="61247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28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CPGE PCSI/PC*, lycée Clemenceau, Nantes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28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Diplôme d’ingénieur spécialité physique-nanosciences, Grenoble INP Phelma</a:t>
              </a:r>
            </a:p>
            <a:p>
              <a:br>
                <a:rPr lang="fr-FR" sz="28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endParaRPr lang="fr-FR" sz="2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28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Doctorat de physique, laboratoire </a:t>
              </a:r>
              <a:r>
                <a:rPr lang="fr-FR" sz="2800" dirty="0" err="1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PhLAM</a:t>
              </a:r>
              <a:r>
                <a:rPr lang="fr-FR" sz="28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Université de Lille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endParaRPr lang="fr-FR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28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Postdoctorat, </a:t>
              </a:r>
              <a:r>
                <a:rPr lang="fr-FR" sz="2800" dirty="0" err="1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Chalmers</a:t>
              </a:r>
              <a:r>
                <a:rPr lang="fr-FR" sz="28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Suède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fr-FR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fr-FR" sz="28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Master Formation à l’Enseignement, Agrégation de physique et Développement Professionnel, ENS de Lyon</a:t>
              </a:r>
            </a:p>
            <a:p>
              <a:endParaRPr lang="fr-FR" sz="2800" dirty="0">
                <a:solidFill>
                  <a:schemeClr val="bg2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4D8BF7B9-BE87-48BC-B408-8BDB9C9D6569}"/>
                </a:ext>
              </a:extLst>
            </p:cNvPr>
            <p:cNvGrpSpPr/>
            <p:nvPr/>
          </p:nvGrpSpPr>
          <p:grpSpPr>
            <a:xfrm>
              <a:off x="607248" y="1557398"/>
              <a:ext cx="10896134" cy="2985352"/>
              <a:chOff x="607248" y="1219773"/>
              <a:chExt cx="10896134" cy="2985352"/>
            </a:xfrm>
          </p:grpSpPr>
          <p:cxnSp>
            <p:nvCxnSpPr>
              <p:cNvPr id="21" name="Connecteur : en angle 20">
                <a:extLst>
                  <a:ext uri="{FF2B5EF4-FFF2-40B4-BE49-F238E27FC236}">
                    <a16:creationId xmlns:a16="http://schemas.microsoft.com/office/drawing/2014/main" id="{2C4621AC-4500-4208-A350-E5BF7B9169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248" y="1219773"/>
                <a:ext cx="750324" cy="244901"/>
              </a:xfrm>
              <a:prstGeom prst="bentConnector3">
                <a:avLst>
                  <a:gd name="adj1" fmla="val 909"/>
                </a:avLst>
              </a:prstGeom>
              <a:ln w="31750">
                <a:solidFill>
                  <a:schemeClr val="bg2">
                    <a:lumMod val="1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F41D07A-4A4F-48DF-8FFE-7F49DD635B4D}"/>
                  </a:ext>
                </a:extLst>
              </p:cNvPr>
              <p:cNvSpPr txBox="1"/>
              <p:nvPr/>
            </p:nvSpPr>
            <p:spPr>
              <a:xfrm>
                <a:off x="1357573" y="1265144"/>
                <a:ext cx="101458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Troisième année en Erasmus à l’Imperial </a:t>
                </a:r>
                <a:r>
                  <a:rPr lang="fr-FR" sz="2000" dirty="0" err="1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College</a:t>
                </a:r>
                <a:r>
                  <a:rPr lang="fr-FR" sz="20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London</a:t>
                </a:r>
                <a:endParaRPr lang="fr-FR" sz="24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F450F97B-F859-474D-8023-B851D6C4BF27}"/>
                  </a:ext>
                </a:extLst>
              </p:cNvPr>
              <p:cNvSpPr txBox="1"/>
              <p:nvPr/>
            </p:nvSpPr>
            <p:spPr>
              <a:xfrm>
                <a:off x="1357572" y="2450839"/>
                <a:ext cx="10145809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i="1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Instabilité de modulation et récurrences de Fermi-Pasta-</a:t>
                </a:r>
                <a:r>
                  <a:rPr lang="fr-FR" sz="2000" i="1" dirty="0" err="1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Ulam</a:t>
                </a:r>
                <a:r>
                  <a:rPr lang="fr-FR" sz="2000" i="1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-</a:t>
                </a:r>
                <a:r>
                  <a:rPr lang="fr-FR" sz="2000" i="1" dirty="0" err="1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Tsingou</a:t>
                </a:r>
                <a:r>
                  <a:rPr lang="fr-FR" sz="2000" i="1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dans les fibres optiques</a:t>
                </a:r>
              </a:p>
              <a:p>
                <a:r>
                  <a:rPr lang="fr-FR" sz="2000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Thèse démarrée le 01/10/2016 et soutenue le 11/10/2019</a:t>
                </a:r>
                <a:endParaRPr lang="fr-FR" sz="2400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4" name="Connecteur : en angle 23">
                <a:extLst>
                  <a:ext uri="{FF2B5EF4-FFF2-40B4-BE49-F238E27FC236}">
                    <a16:creationId xmlns:a16="http://schemas.microsoft.com/office/drawing/2014/main" id="{5EA5BA03-CC41-48A3-B8A2-3ADC0F899A0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248" y="2521179"/>
                <a:ext cx="750324" cy="244901"/>
              </a:xfrm>
              <a:prstGeom prst="bentConnector3">
                <a:avLst>
                  <a:gd name="adj1" fmla="val 909"/>
                </a:avLst>
              </a:prstGeom>
              <a:ln w="31750">
                <a:solidFill>
                  <a:schemeClr val="bg2">
                    <a:lumMod val="1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5E6D6D54-9640-4CDB-A53F-28077E479E03}"/>
                  </a:ext>
                </a:extLst>
              </p:cNvPr>
              <p:cNvSpPr txBox="1"/>
              <p:nvPr/>
            </p:nvSpPr>
            <p:spPr>
              <a:xfrm>
                <a:off x="1357572" y="3805015"/>
                <a:ext cx="1014580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i="1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Phase-sensitive </a:t>
                </a:r>
                <a:r>
                  <a:rPr lang="fr-FR" sz="2000" i="1" dirty="0" err="1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optical</a:t>
                </a:r>
                <a:r>
                  <a:rPr lang="fr-FR" sz="2000" i="1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fr-FR" sz="2000" i="1" dirty="0" err="1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amplifiers</a:t>
                </a:r>
                <a:r>
                  <a:rPr lang="fr-FR" sz="2000" i="1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and </a:t>
                </a:r>
                <a:r>
                  <a:rPr lang="fr-FR" sz="2000" i="1" dirty="0" err="1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their</a:t>
                </a:r>
                <a:r>
                  <a:rPr lang="fr-FR" sz="2000" i="1" dirty="0">
                    <a:solidFill>
                      <a:schemeClr val="bg2">
                        <a:lumMod val="10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applications</a:t>
                </a:r>
                <a:endParaRPr lang="fr-FR" sz="2400" i="1" dirty="0">
                  <a:solidFill>
                    <a:schemeClr val="bg2">
                      <a:lumMod val="1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cxnSp>
            <p:nvCxnSpPr>
              <p:cNvPr id="26" name="Connecteur : en angle 25">
                <a:extLst>
                  <a:ext uri="{FF2B5EF4-FFF2-40B4-BE49-F238E27FC236}">
                    <a16:creationId xmlns:a16="http://schemas.microsoft.com/office/drawing/2014/main" id="{34D52029-3369-4A7B-B260-540F3BC54C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7248" y="3790947"/>
                <a:ext cx="750324" cy="244901"/>
              </a:xfrm>
              <a:prstGeom prst="bentConnector3">
                <a:avLst>
                  <a:gd name="adj1" fmla="val 909"/>
                </a:avLst>
              </a:prstGeom>
              <a:ln w="31750">
                <a:solidFill>
                  <a:schemeClr val="bg2">
                    <a:lumMod val="1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630792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1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E82-1797-40BA-BFBB-16D8E12CFEC8}" type="slidenum">
              <a:rPr lang="en-US" smtClean="0"/>
              <a:t>4</a:t>
            </a:fld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7419A6E0-15F1-431E-835D-E9A83F4B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255323"/>
            <a:ext cx="11353800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Enseignement et autres activités</a:t>
            </a:r>
            <a:endParaRPr lang="en-US" sz="3200" b="1" dirty="0"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1F43C35-6091-43D3-8F16-C7D48A9AC676}"/>
              </a:ext>
            </a:extLst>
          </p:cNvPr>
          <p:cNvSpPr txBox="1"/>
          <p:nvPr/>
        </p:nvSpPr>
        <p:spPr>
          <a:xfrm>
            <a:off x="212942" y="1065325"/>
            <a:ext cx="99331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2800" dirty="0"/>
              <a:t>124h de TD/TP à l’IMT Lille-Douai: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/>
              <a:t>Optique géométrique (L1)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/>
              <a:t>Electrocinétique &amp; Mathématiques pour la physique (L1)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/>
              <a:t>Systèmes oscillants (L1)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/>
              <a:t>Electrostatique &amp; Magnétostatique</a:t>
            </a:r>
          </a:p>
          <a:p>
            <a:pPr lvl="2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75548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1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E82-1797-40BA-BFBB-16D8E12CFEC8}" type="slidenum">
              <a:rPr lang="en-US" smtClean="0"/>
              <a:t>5</a:t>
            </a:fld>
            <a:endParaRPr lang="en-US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7419A6E0-15F1-431E-835D-E9A83F4B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255323"/>
            <a:ext cx="11353800" cy="1325563"/>
          </a:xfrm>
        </p:spPr>
        <p:txBody>
          <a:bodyPr>
            <a:normAutofit/>
          </a:bodyPr>
          <a:lstStyle/>
          <a:p>
            <a:r>
              <a:rPr lang="fr-FR" sz="3200" b="1" dirty="0">
                <a:latin typeface="+mn-lt"/>
              </a:rPr>
              <a:t>Enseignement et autres activités</a:t>
            </a:r>
            <a:endParaRPr lang="en-US" sz="3200" b="1" dirty="0"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1F43C35-6091-43D3-8F16-C7D48A9AC676}"/>
              </a:ext>
            </a:extLst>
          </p:cNvPr>
          <p:cNvSpPr txBox="1"/>
          <p:nvPr/>
        </p:nvSpPr>
        <p:spPr>
          <a:xfrm>
            <a:off x="212942" y="1065325"/>
            <a:ext cx="99331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2800" dirty="0"/>
              <a:t>124h de TD/TP à l’IMT Lille-Douai: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/>
              <a:t>Optique géométrique (L1)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/>
              <a:t>Electrocinétique &amp; Mathématiques pour la physique (L1)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/>
              <a:t>Systèmes oscillants (L1)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/>
              <a:t>Electrostatique &amp; Magnétostatique (L2)</a:t>
            </a:r>
          </a:p>
          <a:p>
            <a:pPr lvl="2"/>
            <a:endParaRPr lang="fr-FR" sz="2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DF6D1B0-689E-4C10-A0C8-CFD336245629}"/>
              </a:ext>
            </a:extLst>
          </p:cNvPr>
          <p:cNvSpPr txBox="1"/>
          <p:nvPr/>
        </p:nvSpPr>
        <p:spPr>
          <a:xfrm>
            <a:off x="209809" y="3720837"/>
            <a:ext cx="1123271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2800" dirty="0"/>
              <a:t>Vice-président puis président de l’</a:t>
            </a:r>
            <a:r>
              <a:rPr lang="fr-FR" sz="2800" dirty="0" err="1"/>
              <a:t>University</a:t>
            </a:r>
            <a:r>
              <a:rPr lang="fr-FR" sz="2800" dirty="0"/>
              <a:t> of Lille OSA </a:t>
            </a:r>
            <a:r>
              <a:rPr lang="fr-FR" sz="2800" dirty="0" err="1"/>
              <a:t>Student</a:t>
            </a:r>
            <a:r>
              <a:rPr lang="fr-FR" sz="2800" dirty="0"/>
              <a:t> </a:t>
            </a:r>
            <a:r>
              <a:rPr lang="fr-FR" sz="2800" dirty="0" err="1"/>
              <a:t>Chapter</a:t>
            </a:r>
            <a:endParaRPr lang="fr-FR" sz="28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/>
              <a:t>Participation à des manifestations scientifiques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/>
              <a:t>Organisation de visites de laboratoires et entreprises </a:t>
            </a:r>
          </a:p>
          <a:p>
            <a:endParaRPr lang="fr-FR" sz="2800" dirty="0"/>
          </a:p>
        </p:txBody>
      </p:sp>
      <p:pic>
        <p:nvPicPr>
          <p:cNvPr id="7" name="Image 6" descr="Une image contenant ciel, personne, extérieur, groupe&#10;&#10;Description générée automatiquement">
            <a:extLst>
              <a:ext uri="{FF2B5EF4-FFF2-40B4-BE49-F238E27FC236}">
                <a16:creationId xmlns:a16="http://schemas.microsoft.com/office/drawing/2014/main" id="{9056E627-D0B1-456D-A24D-B41132B94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1561" y="4379627"/>
            <a:ext cx="3185786" cy="238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282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1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E82-1797-40BA-BFBB-16D8E12CFEC8}" type="slidenum">
              <a:rPr lang="en-US" smtClean="0"/>
              <a:t>6</a:t>
            </a:fld>
            <a:endParaRPr lang="en-US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FE54F7F-DD56-45F0-A238-41225D47C88A}"/>
              </a:ext>
            </a:extLst>
          </p:cNvPr>
          <p:cNvSpPr txBox="1">
            <a:spLocks/>
          </p:cNvSpPr>
          <p:nvPr/>
        </p:nvSpPr>
        <p:spPr>
          <a:xfrm>
            <a:off x="137652" y="-257781"/>
            <a:ext cx="120543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latin typeface="+mn-lt"/>
              </a:rPr>
              <a:t>Domaine de spécialisation: laser, fibre optique et optique </a:t>
            </a:r>
            <a:r>
              <a:rPr lang="fr-FR" sz="3200" b="1" dirty="0" err="1">
                <a:latin typeface="+mn-lt"/>
              </a:rPr>
              <a:t>nonlinéaire</a:t>
            </a:r>
            <a:endParaRPr lang="en-US" sz="3200" b="1" dirty="0"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B788F4D-2F09-4E14-9079-A733A84CDE40}"/>
              </a:ext>
            </a:extLst>
          </p:cNvPr>
          <p:cNvSpPr txBox="1"/>
          <p:nvPr/>
        </p:nvSpPr>
        <p:spPr>
          <a:xfrm>
            <a:off x="137652" y="1067782"/>
            <a:ext cx="11754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- Découverte de la physique des lasers en 2</a:t>
            </a:r>
            <a:r>
              <a:rPr lang="fr-FR" sz="2800" baseline="30000" dirty="0"/>
              <a:t>ème</a:t>
            </a:r>
            <a:r>
              <a:rPr lang="fr-FR" sz="2800" dirty="0"/>
              <a:t> année d’école d’ingénieur puis spécialisation lors de la 3</a:t>
            </a:r>
            <a:r>
              <a:rPr lang="fr-FR" sz="2800" baseline="30000" dirty="0"/>
              <a:t>ème</a:t>
            </a:r>
            <a:r>
              <a:rPr lang="fr-FR" sz="2800" dirty="0"/>
              <a:t> année à Londres (lasers, optique </a:t>
            </a:r>
            <a:r>
              <a:rPr lang="fr-FR" sz="2800" dirty="0" err="1"/>
              <a:t>nonlinéaire</a:t>
            </a:r>
            <a:r>
              <a:rPr lang="fr-FR" sz="2800" dirty="0"/>
              <a:t> etc...)</a:t>
            </a:r>
          </a:p>
        </p:txBody>
      </p:sp>
    </p:spTree>
    <p:extLst>
      <p:ext uri="{BB962C8B-B14F-4D97-AF65-F5344CB8AC3E}">
        <p14:creationId xmlns:p14="http://schemas.microsoft.com/office/powerpoint/2010/main" val="3986983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1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E82-1797-40BA-BFBB-16D8E12CFEC8}" type="slidenum">
              <a:rPr lang="en-US" smtClean="0"/>
              <a:t>7</a:t>
            </a:fld>
            <a:endParaRPr lang="en-US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FE54F7F-DD56-45F0-A238-41225D47C88A}"/>
              </a:ext>
            </a:extLst>
          </p:cNvPr>
          <p:cNvSpPr txBox="1">
            <a:spLocks/>
          </p:cNvSpPr>
          <p:nvPr/>
        </p:nvSpPr>
        <p:spPr>
          <a:xfrm>
            <a:off x="137652" y="-257781"/>
            <a:ext cx="120543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latin typeface="+mn-lt"/>
              </a:rPr>
              <a:t>Domaine de spécialisation: laser, fibre optique et optique </a:t>
            </a:r>
            <a:r>
              <a:rPr lang="fr-FR" sz="3200" b="1" dirty="0" err="1">
                <a:latin typeface="+mn-lt"/>
              </a:rPr>
              <a:t>nonlinéaire</a:t>
            </a:r>
            <a:endParaRPr lang="en-US" sz="3200" b="1" dirty="0"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B788F4D-2F09-4E14-9079-A733A84CDE40}"/>
              </a:ext>
            </a:extLst>
          </p:cNvPr>
          <p:cNvSpPr txBox="1"/>
          <p:nvPr/>
        </p:nvSpPr>
        <p:spPr>
          <a:xfrm>
            <a:off x="137652" y="1067782"/>
            <a:ext cx="11754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- Découverte de la physique des lasers en 2</a:t>
            </a:r>
            <a:r>
              <a:rPr lang="fr-FR" sz="2800" baseline="30000" dirty="0"/>
              <a:t>ème</a:t>
            </a:r>
            <a:r>
              <a:rPr lang="fr-FR" sz="2800" dirty="0"/>
              <a:t> année d’école d’ingénieur puis spécialisation lors de la 3</a:t>
            </a:r>
            <a:r>
              <a:rPr lang="fr-FR" sz="2800" baseline="30000" dirty="0"/>
              <a:t>ème</a:t>
            </a:r>
            <a:r>
              <a:rPr lang="fr-FR" sz="2800" dirty="0"/>
              <a:t> année à Londres (lasers, optique </a:t>
            </a:r>
            <a:r>
              <a:rPr lang="fr-FR" sz="2800" dirty="0" err="1"/>
              <a:t>nonlinéaire</a:t>
            </a:r>
            <a:r>
              <a:rPr lang="fr-FR" sz="2800" dirty="0"/>
              <a:t> etc...)</a:t>
            </a:r>
          </a:p>
        </p:txBody>
      </p:sp>
      <p:cxnSp>
        <p:nvCxnSpPr>
          <p:cNvPr id="6" name="Connecteur : en angle 5">
            <a:extLst>
              <a:ext uri="{FF2B5EF4-FFF2-40B4-BE49-F238E27FC236}">
                <a16:creationId xmlns:a16="http://schemas.microsoft.com/office/drawing/2014/main" id="{235CCC60-6EBC-40CB-8C6A-7C7E683D349B}"/>
              </a:ext>
            </a:extLst>
          </p:cNvPr>
          <p:cNvCxnSpPr>
            <a:cxnSpLocks/>
          </p:cNvCxnSpPr>
          <p:nvPr/>
        </p:nvCxnSpPr>
        <p:spPr>
          <a:xfrm>
            <a:off x="605933" y="2157219"/>
            <a:ext cx="750324" cy="244901"/>
          </a:xfrm>
          <a:prstGeom prst="bentConnector3">
            <a:avLst>
              <a:gd name="adj1" fmla="val 909"/>
            </a:avLst>
          </a:prstGeom>
          <a:ln w="31750">
            <a:solidFill>
              <a:schemeClr val="bg2">
                <a:lumMod val="1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>
            <a:extLst>
              <a:ext uri="{FF2B5EF4-FFF2-40B4-BE49-F238E27FC236}">
                <a16:creationId xmlns:a16="http://schemas.microsoft.com/office/drawing/2014/main" id="{19C283DB-099D-4AD3-8304-950D474257E4}"/>
              </a:ext>
            </a:extLst>
          </p:cNvPr>
          <p:cNvSpPr txBox="1"/>
          <p:nvPr/>
        </p:nvSpPr>
        <p:spPr>
          <a:xfrm>
            <a:off x="1356257" y="2054074"/>
            <a:ext cx="80182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Domaine qui prend de plus en plus d’importance dans les programmes. Extrait programme de CPGE PC: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37F01E9-5D96-452C-A4ED-67E0723BA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52" y="2945576"/>
            <a:ext cx="6162675" cy="239077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02A9E95-7B5D-493C-94ED-F660EB4138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20" y="5293690"/>
            <a:ext cx="6162675" cy="152400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B6A372F5-6294-4ACA-B344-FF1C1E3F7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0893" y="2945576"/>
            <a:ext cx="5535809" cy="385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5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12192000" cy="810000"/>
          </a:xfrm>
          <a:prstGeom prst="rect">
            <a:avLst/>
          </a:prstGeom>
          <a:solidFill>
            <a:schemeClr val="accent2">
              <a:alpha val="7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F16E82-1797-40BA-BFBB-16D8E12CFEC8}" type="slidenum">
              <a:rPr lang="en-US" smtClean="0"/>
              <a:t>8</a:t>
            </a:fld>
            <a:endParaRPr lang="en-US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2FE54F7F-DD56-45F0-A238-41225D47C88A}"/>
              </a:ext>
            </a:extLst>
          </p:cNvPr>
          <p:cNvSpPr txBox="1">
            <a:spLocks/>
          </p:cNvSpPr>
          <p:nvPr/>
        </p:nvSpPr>
        <p:spPr>
          <a:xfrm>
            <a:off x="137652" y="-257781"/>
            <a:ext cx="120543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b="1" dirty="0">
                <a:latin typeface="+mn-lt"/>
              </a:rPr>
              <a:t>Domaine de spécialisation: laser, fibre optique et optique </a:t>
            </a:r>
            <a:r>
              <a:rPr lang="fr-FR" sz="3200" b="1" dirty="0" err="1">
                <a:latin typeface="+mn-lt"/>
              </a:rPr>
              <a:t>nonlinéaire</a:t>
            </a:r>
            <a:endParaRPr lang="en-US" sz="3200" b="1" dirty="0">
              <a:latin typeface="+mn-l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BB788F4D-2F09-4E14-9079-A733A84CDE40}"/>
              </a:ext>
            </a:extLst>
          </p:cNvPr>
          <p:cNvSpPr txBox="1"/>
          <p:nvPr/>
        </p:nvSpPr>
        <p:spPr>
          <a:xfrm>
            <a:off x="137652" y="1067782"/>
            <a:ext cx="117544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fr-FR" sz="2800" dirty="0"/>
              <a:t>Doctorat et postdoctorat en optique </a:t>
            </a:r>
            <a:r>
              <a:rPr lang="fr-FR" sz="2800" dirty="0" err="1"/>
              <a:t>nonlinéaire</a:t>
            </a:r>
            <a:r>
              <a:rPr lang="fr-FR" sz="2800" dirty="0"/>
              <a:t> dans les fibres optiques</a:t>
            </a:r>
          </a:p>
          <a:p>
            <a:endParaRPr lang="fr-FR" sz="2800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39EF62-677D-4388-8F39-6DEEA5E11538}"/>
              </a:ext>
            </a:extLst>
          </p:cNvPr>
          <p:cNvSpPr txBox="1"/>
          <p:nvPr/>
        </p:nvSpPr>
        <p:spPr>
          <a:xfrm>
            <a:off x="511104" y="2048650"/>
            <a:ext cx="111148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Acquis: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Compétences expérimentales: mise en place de bancs expérimentaux pour les fibres optiques, asservissement, traitement du signal etc...</a:t>
            </a:r>
          </a:p>
          <a:p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Compétences numériques: utilisation de Matlab pour simulation numérique + contrôle d’expérience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2800" dirty="0"/>
              <a:t>Connaissances en optique et en physique des ondes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7704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B0511D2-26BB-4050-9AC4-EFFED068A797}"/>
              </a:ext>
            </a:extLst>
          </p:cNvPr>
          <p:cNvSpPr txBox="1"/>
          <p:nvPr/>
        </p:nvSpPr>
        <p:spPr>
          <a:xfrm>
            <a:off x="4378000" y="2167391"/>
            <a:ext cx="7283732" cy="25232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8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cap="all" spc="15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Intégration</a:t>
            </a:r>
            <a:r>
              <a:rPr lang="en-US" sz="4400" b="1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numérique de </a:t>
            </a:r>
            <a:r>
              <a:rPr lang="en-US" sz="4400" b="1" cap="all" spc="15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l’equation</a:t>
            </a:r>
            <a:r>
              <a:rPr lang="en-US" sz="4400" b="1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400" b="1" cap="all" spc="15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schrödinger</a:t>
            </a:r>
            <a:r>
              <a:rPr lang="en-US" sz="4400" b="1" cap="all" spc="15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cap="all" spc="15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nonlinéaire</a:t>
            </a:r>
            <a:endParaRPr lang="en-US" sz="4400" b="1" cap="all" spc="15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61529DB-E34E-41F0-8B42-27AC4108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4C908-127F-4C9C-B306-D0D8D7908B6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555327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1903</TotalTime>
  <Words>798</Words>
  <Application>Microsoft Office PowerPoint</Application>
  <PresentationFormat>Grand écran</PresentationFormat>
  <Paragraphs>172</Paragraphs>
  <Slides>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Times-Bold</vt:lpstr>
      <vt:lpstr>Times-Roman</vt:lpstr>
      <vt:lpstr>Thème Office</vt:lpstr>
      <vt:lpstr>Présentation PowerPoint</vt:lpstr>
      <vt:lpstr>Présentation PowerPoint</vt:lpstr>
      <vt:lpstr>Formations et parcours professionnel</vt:lpstr>
      <vt:lpstr>Enseignement et autres activités</vt:lpstr>
      <vt:lpstr>Enseignement et autres activités</vt:lpstr>
      <vt:lpstr>Présentation PowerPoint</vt:lpstr>
      <vt:lpstr>Présentation PowerPoint</vt:lpstr>
      <vt:lpstr>Présentation PowerPoint</vt:lpstr>
      <vt:lpstr>Présentation PowerPoint</vt:lpstr>
      <vt:lpstr>Liens avec le programme de PC</vt:lpstr>
      <vt:lpstr>Principe</vt:lpstr>
      <vt:lpstr>Activité pédagogique</vt:lpstr>
      <vt:lpstr>Activité pédagogique</vt:lpstr>
      <vt:lpstr>Présentation PowerPoint</vt:lpstr>
      <vt:lpstr>Liens avec les programmes de physique de PCSI et PC</vt:lpstr>
      <vt:lpstr>L’optique nonlinéaire fibrée</vt:lpstr>
      <vt:lpstr>Instabilité de modulation (MI) et récurrences FPUT dans les fibres optiques</vt:lpstr>
      <vt:lpstr>MI et récurrences FPUT dans les fibres optiques</vt:lpstr>
      <vt:lpstr>Intérêt</vt:lpstr>
      <vt:lpstr>Le montage expérimental</vt:lpstr>
      <vt:lpstr>Le montage expérimental</vt:lpstr>
      <vt:lpstr>Résultats</vt:lpstr>
      <vt:lpstr>Résultats</vt:lpstr>
      <vt:lpstr>Présentation PowerPoint</vt:lpstr>
      <vt:lpstr>Travaux de postdoctorat</vt:lpstr>
      <vt:lpstr>Les récurrences de Fermi-Pasta-Ulam-Tsingou (FPUT)</vt:lpstr>
      <vt:lpstr>Reconstruction via le domaine fréquentiel</vt:lpstr>
      <vt:lpstr>Reconstruction via le domaine fréquentiel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Corentin</dc:creator>
  <cp:lastModifiedBy>Corentin</cp:lastModifiedBy>
  <cp:revision>41</cp:revision>
  <dcterms:created xsi:type="dcterms:W3CDTF">2021-05-22T15:04:39Z</dcterms:created>
  <dcterms:modified xsi:type="dcterms:W3CDTF">2021-06-24T08:33:36Z</dcterms:modified>
</cp:coreProperties>
</file>